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Open Sans" charset="1" panose="00000000000000000000"/>
      <p:regular r:id="rId14"/>
    </p:embeddedFont>
    <p:embeddedFont>
      <p:font typeface="Bicubik" charset="1" panose="02000503020000020004"/>
      <p:regular r:id="rId15"/>
    </p:embeddedFont>
    <p:embeddedFont>
      <p:font typeface="IBM Plex Mono" charset="1" panose="020B0509050203000203"/>
      <p:regular r:id="rId16"/>
    </p:embeddedFont>
    <p:embeddedFont>
      <p:font typeface="Open Sans Bold" charset="1" panose="00000000000000000000"/>
      <p:regular r:id="rId17"/>
    </p:embeddedFont>
    <p:embeddedFont>
      <p:font typeface="Canva Sans" charset="1" panose="020B0503030501040103"/>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https://ih1.redbubble.net/image.5079300660.0551/raf,360x360,075,t,fafafa:ca443f4786.jpg" TargetMode="External" Type="http://schemas.openxmlformats.org/officeDocument/2006/relationships/hyperlink"/><Relationship Id="rId11" Target="https://www.daiict.ac.in" TargetMode="External" Type="http://schemas.openxmlformats.org/officeDocument/2006/relationships/hyperlink"/><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https://www.daiict.ac.in" TargetMode="External" Type="http://schemas.openxmlformats.org/officeDocument/2006/relationships/hyperlink"/><Relationship Id="rId8" Target="../media/image6.jpeg" Type="http://schemas.openxmlformats.org/officeDocument/2006/relationships/image"/><Relationship Id="rId9" Target="https://wa.me/919016171390"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https://wa.me/919016171390" TargetMode="External" Type="http://schemas.openxmlformats.org/officeDocument/2006/relationships/hyperlink"/><Relationship Id="rId11" Target="https://ih1.redbubble.net/image.5079300660.0551/raf,360x360,075,t,fafafa:ca443f4786.jpg" TargetMode="External" Type="http://schemas.openxmlformats.org/officeDocument/2006/relationships/hyperlink"/><Relationship Id="rId12" Target="https://www.daiict.ac.in" TargetMode="External" Type="http://schemas.openxmlformats.org/officeDocument/2006/relationships/hyperlink"/><Relationship Id="rId2" Target="../media/image1.jpeg" Type="http://schemas.openxmlformats.org/officeDocument/2006/relationships/image"/><Relationship Id="rId3" Target="../media/image7.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https://www.daiict.ac.in" TargetMode="External" Type="http://schemas.openxmlformats.org/officeDocument/2006/relationships/hyperlink"/><Relationship Id="rId9" Target="../media/image6.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https://www.daiict.ac.in" TargetMode="External" Type="http://schemas.openxmlformats.org/officeDocument/2006/relationships/hyperlink"/><Relationship Id="rId12" Target="../media/image6.jpeg" Type="http://schemas.openxmlformats.org/officeDocument/2006/relationships/image"/><Relationship Id="rId13" Target="https://wa.me/919016171390" TargetMode="External" Type="http://schemas.openxmlformats.org/officeDocument/2006/relationships/hyperlink"/><Relationship Id="rId14" Target="https://ih1.redbubble.net/image.5079300660.0551/raf,360x360,075,t,fafafa:ca443f4786.jpg" TargetMode="External" Type="http://schemas.openxmlformats.org/officeDocument/2006/relationships/hyperlink"/><Relationship Id="rId15" Target="https://www.daiict.ac.in" TargetMode="External" Type="http://schemas.openxmlformats.org/officeDocument/2006/relationships/hyperlink"/><Relationship Id="rId2" Target="../media/image1.jpeg" Type="http://schemas.openxmlformats.org/officeDocument/2006/relationships/image"/><Relationship Id="rId3" Target="../media/image8.jpeg" Type="http://schemas.openxmlformats.org/officeDocument/2006/relationships/image"/><Relationship Id="rId4" Target="../media/image9.jpeg" Type="http://schemas.openxmlformats.org/officeDocument/2006/relationships/image"/><Relationship Id="rId5" Target="../media/image10.jpeg" Type="http://schemas.openxmlformats.org/officeDocument/2006/relationships/image"/><Relationship Id="rId6" Target="../media/image11.jpe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https://www.daiict.ac.in" TargetMode="External" Type="http://schemas.openxmlformats.org/officeDocument/2006/relationships/hyperlink"/><Relationship Id="rId12" Target="../media/image6.jpeg" Type="http://schemas.openxmlformats.org/officeDocument/2006/relationships/image"/><Relationship Id="rId13" Target="https://wa.me/919016171390" TargetMode="External" Type="http://schemas.openxmlformats.org/officeDocument/2006/relationships/hyperlink"/><Relationship Id="rId14" Target="https://ih1.redbubble.net/image.5079300660.0551/raf,360x360,075,t,fafafa:ca443f4786.jpg" TargetMode="External" Type="http://schemas.openxmlformats.org/officeDocument/2006/relationships/hyperlink"/><Relationship Id="rId15" Target="https://www.daiict.ac.in" TargetMode="External" Type="http://schemas.openxmlformats.org/officeDocument/2006/relationships/hyperlink"/><Relationship Id="rId2" Target="../media/image1.jpeg" Type="http://schemas.openxmlformats.org/officeDocument/2006/relationships/image"/><Relationship Id="rId3" Target="../media/image8.jpeg" Type="http://schemas.openxmlformats.org/officeDocument/2006/relationships/image"/><Relationship Id="rId4" Target="../media/image9.jpeg" Type="http://schemas.openxmlformats.org/officeDocument/2006/relationships/image"/><Relationship Id="rId5" Target="../media/image10.jpeg" Type="http://schemas.openxmlformats.org/officeDocument/2006/relationships/image"/><Relationship Id="rId6" Target="../media/image11.jpe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https://www.daiict.ac.in" TargetMode="External" Type="http://schemas.openxmlformats.org/officeDocument/2006/relationships/hyperlink"/><Relationship Id="rId12" Target="../media/image6.jpeg" Type="http://schemas.openxmlformats.org/officeDocument/2006/relationships/image"/><Relationship Id="rId13" Target="https://wa.me/919016171390" TargetMode="External" Type="http://schemas.openxmlformats.org/officeDocument/2006/relationships/hyperlink"/><Relationship Id="rId14" Target="https://ih1.redbubble.net/image.5079300660.0551/raf,360x360,075,t,fafafa:ca443f4786.jpg" TargetMode="External" Type="http://schemas.openxmlformats.org/officeDocument/2006/relationships/hyperlink"/><Relationship Id="rId15" Target="https://www.daiict.ac.in" TargetMode="External" Type="http://schemas.openxmlformats.org/officeDocument/2006/relationships/hyperlink"/><Relationship Id="rId2" Target="../media/image1.jpeg" Type="http://schemas.openxmlformats.org/officeDocument/2006/relationships/image"/><Relationship Id="rId3" Target="../media/image8.jpeg" Type="http://schemas.openxmlformats.org/officeDocument/2006/relationships/image"/><Relationship Id="rId4" Target="../media/image9.jpeg" Type="http://schemas.openxmlformats.org/officeDocument/2006/relationships/image"/><Relationship Id="rId5" Target="../media/image10.jpeg" Type="http://schemas.openxmlformats.org/officeDocument/2006/relationships/image"/><Relationship Id="rId6" Target="../media/image11.jpe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https://www.daiict.ac.in" TargetMode="External" Type="http://schemas.openxmlformats.org/officeDocument/2006/relationships/hyperlink"/><Relationship Id="rId11" Target="../media/image6.jpeg" Type="http://schemas.openxmlformats.org/officeDocument/2006/relationships/image"/><Relationship Id="rId12" Target="https://wa.me/919016171390" TargetMode="External" Type="http://schemas.openxmlformats.org/officeDocument/2006/relationships/hyperlink"/><Relationship Id="rId13" Target="https://ih1.redbubble.net/image.5079300660.0551/raf,360x360,075,t,fafafa:ca443f4786.jpg" TargetMode="External" Type="http://schemas.openxmlformats.org/officeDocument/2006/relationships/hyperlink"/><Relationship Id="rId14" Target="https://www.daiict.ac.in" TargetMode="External" Type="http://schemas.openxmlformats.org/officeDocument/2006/relationships/hyperlink"/><Relationship Id="rId2" Target="../media/image1.jpeg" Type="http://schemas.openxmlformats.org/officeDocument/2006/relationships/image"/><Relationship Id="rId3" Target="../media/image12.jpeg" Type="http://schemas.openxmlformats.org/officeDocument/2006/relationships/image"/><Relationship Id="rId4" Target="../media/image13.jpeg" Type="http://schemas.openxmlformats.org/officeDocument/2006/relationships/image"/><Relationship Id="rId5" Target="../media/image14.jpe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https://www.daiict.ac.in" TargetMode="External" Type="http://schemas.openxmlformats.org/officeDocument/2006/relationships/hyperlink"/><Relationship Id="rId12" Target="../media/image6.jpeg" Type="http://schemas.openxmlformats.org/officeDocument/2006/relationships/image"/><Relationship Id="rId13" Target="https://wa.me/919016171390" TargetMode="External" Type="http://schemas.openxmlformats.org/officeDocument/2006/relationships/hyperlink"/><Relationship Id="rId14" Target="https://ih1.redbubble.net/image.5079300660.0551/raf,360x360,075,t,fafafa:ca443f4786.jpg" TargetMode="External" Type="http://schemas.openxmlformats.org/officeDocument/2006/relationships/hyperlink"/><Relationship Id="rId15" Target="https://www.daiict.ac.in" TargetMode="External" Type="http://schemas.openxmlformats.org/officeDocument/2006/relationships/hyperlink"/><Relationship Id="rId2" Target="../media/image1.jpeg" Type="http://schemas.openxmlformats.org/officeDocument/2006/relationships/image"/><Relationship Id="rId3" Target="../media/image15.jpeg" Type="http://schemas.openxmlformats.org/officeDocument/2006/relationships/image"/><Relationship Id="rId4" Target="../media/image16.jpeg" Type="http://schemas.openxmlformats.org/officeDocument/2006/relationships/image"/><Relationship Id="rId5" Target="../media/image17.jpeg" Type="http://schemas.openxmlformats.org/officeDocument/2006/relationships/image"/><Relationship Id="rId6" Target="../media/image18.jpe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https://ih1.redbubble.net/image.5079300660.0551/raf,360x360,075,t,fafafa:ca443f4786.jpg" TargetMode="External" Type="http://schemas.openxmlformats.org/officeDocument/2006/relationships/hyperlink"/><Relationship Id="rId11" Target="https://www.daiict.ac.in" TargetMode="External" Type="http://schemas.openxmlformats.org/officeDocument/2006/relationships/hyperlink"/><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https://www.daiict.ac.in" TargetMode="External" Type="http://schemas.openxmlformats.org/officeDocument/2006/relationships/hyperlink"/><Relationship Id="rId8" Target="../media/image6.jpeg" Type="http://schemas.openxmlformats.org/officeDocument/2006/relationships/image"/><Relationship Id="rId9" Target="https://wa.me/919016171390"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03" r="0" b="-1703"/>
            </a:stretch>
          </a:blipFill>
        </p:spPr>
      </p:sp>
      <p:sp>
        <p:nvSpPr>
          <p:cNvPr name="Freeform 3" id="3"/>
          <p:cNvSpPr/>
          <p:nvPr/>
        </p:nvSpPr>
        <p:spPr>
          <a:xfrm flipH="false" flipV="false" rot="-5400000">
            <a:off x="8912009" y="4326276"/>
            <a:ext cx="463982" cy="4760457"/>
          </a:xfrm>
          <a:custGeom>
            <a:avLst/>
            <a:gdLst/>
            <a:ahLst/>
            <a:cxnLst/>
            <a:rect r="r" b="b" t="t" l="l"/>
            <a:pathLst>
              <a:path h="4760457" w="463982">
                <a:moveTo>
                  <a:pt x="0" y="0"/>
                </a:moveTo>
                <a:lnTo>
                  <a:pt x="463982" y="0"/>
                </a:lnTo>
                <a:lnTo>
                  <a:pt x="463982" y="4760458"/>
                </a:lnTo>
                <a:lnTo>
                  <a:pt x="0" y="47604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8144623" y="8078534"/>
            <a:ext cx="143377" cy="1179766"/>
            <a:chOff x="0" y="0"/>
            <a:chExt cx="46272" cy="380749"/>
          </a:xfrm>
        </p:grpSpPr>
        <p:sp>
          <p:nvSpPr>
            <p:cNvPr name="Freeform 5" id="5"/>
            <p:cNvSpPr/>
            <p:nvPr/>
          </p:nvSpPr>
          <p:spPr>
            <a:xfrm flipH="false" flipV="false" rot="0">
              <a:off x="0" y="0"/>
              <a:ext cx="46272" cy="380749"/>
            </a:xfrm>
            <a:custGeom>
              <a:avLst/>
              <a:gdLst/>
              <a:ahLst/>
              <a:cxnLst/>
              <a:rect r="r" b="b" t="t" l="l"/>
              <a:pathLst>
                <a:path h="380749" w="46272">
                  <a:moveTo>
                    <a:pt x="0" y="0"/>
                  </a:moveTo>
                  <a:lnTo>
                    <a:pt x="46272" y="0"/>
                  </a:lnTo>
                  <a:lnTo>
                    <a:pt x="46272" y="380749"/>
                  </a:lnTo>
                  <a:lnTo>
                    <a:pt x="0" y="380749"/>
                  </a:lnTo>
                  <a:close/>
                </a:path>
              </a:pathLst>
            </a:custGeom>
            <a:gradFill rotWithShape="true">
              <a:gsLst>
                <a:gs pos="0">
                  <a:srgbClr val="6E009B">
                    <a:alpha val="100000"/>
                  </a:srgbClr>
                </a:gs>
                <a:gs pos="100000">
                  <a:srgbClr val="EB00FF">
                    <a:alpha val="100000"/>
                  </a:srgbClr>
                </a:gs>
              </a:gsLst>
              <a:lin ang="2700000"/>
            </a:gradFill>
          </p:spPr>
        </p:sp>
        <p:sp>
          <p:nvSpPr>
            <p:cNvPr name="TextBox 6" id="6"/>
            <p:cNvSpPr txBox="true"/>
            <p:nvPr/>
          </p:nvSpPr>
          <p:spPr>
            <a:xfrm>
              <a:off x="0" y="-38100"/>
              <a:ext cx="46272" cy="418849"/>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470807" y="216671"/>
            <a:ext cx="17219675" cy="1045086"/>
            <a:chOff x="0" y="0"/>
            <a:chExt cx="22959566" cy="1393449"/>
          </a:xfrm>
        </p:grpSpPr>
        <p:grpSp>
          <p:nvGrpSpPr>
            <p:cNvPr name="Group 8" id="8"/>
            <p:cNvGrpSpPr/>
            <p:nvPr/>
          </p:nvGrpSpPr>
          <p:grpSpPr>
            <a:xfrm rot="0">
              <a:off x="22429744" y="465285"/>
              <a:ext cx="529822" cy="38662"/>
              <a:chOff x="0" y="0"/>
              <a:chExt cx="128243" cy="9358"/>
            </a:xfrm>
          </p:grpSpPr>
          <p:sp>
            <p:nvSpPr>
              <p:cNvPr name="Freeform 9" id="9"/>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E009B">
                      <a:alpha val="100000"/>
                    </a:srgbClr>
                  </a:gs>
                  <a:gs pos="100000">
                    <a:srgbClr val="EB00FF">
                      <a:alpha val="100000"/>
                    </a:srgbClr>
                  </a:gs>
                </a:gsLst>
                <a:lin ang="0"/>
              </a:gradFill>
            </p:spPr>
          </p:sp>
          <p:sp>
            <p:nvSpPr>
              <p:cNvPr name="TextBox 10" id="10"/>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22429744" y="588089"/>
              <a:ext cx="529822" cy="38662"/>
              <a:chOff x="0" y="0"/>
              <a:chExt cx="128243" cy="9358"/>
            </a:xfrm>
          </p:grpSpPr>
          <p:sp>
            <p:nvSpPr>
              <p:cNvPr name="Freeform 12" id="12"/>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E009B">
                      <a:alpha val="100000"/>
                    </a:srgbClr>
                  </a:gs>
                  <a:gs pos="100000">
                    <a:srgbClr val="EB00FF">
                      <a:alpha val="100000"/>
                    </a:srgbClr>
                  </a:gs>
                </a:gsLst>
                <a:lin ang="0"/>
              </a:gradFill>
            </p:spPr>
          </p:sp>
          <p:sp>
            <p:nvSpPr>
              <p:cNvPr name="TextBox 13" id="13"/>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14" id="14">
              <a:hlinkClick r:id="rId7" tooltip="https://www.daiict.ac.in"/>
            </p:cNvPr>
            <p:cNvSpPr/>
            <p:nvPr/>
          </p:nvSpPr>
          <p:spPr>
            <a:xfrm flipH="false" flipV="false" rot="0">
              <a:off x="270162" y="350032"/>
              <a:ext cx="365903" cy="346693"/>
            </a:xfrm>
            <a:custGeom>
              <a:avLst/>
              <a:gdLst/>
              <a:ahLst/>
              <a:cxnLst/>
              <a:rect r="r" b="b" t="t" l="l"/>
              <a:pathLst>
                <a:path h="346693" w="365903">
                  <a:moveTo>
                    <a:pt x="0" y="0"/>
                  </a:moveTo>
                  <a:lnTo>
                    <a:pt x="365903" y="0"/>
                  </a:lnTo>
                  <a:lnTo>
                    <a:pt x="365903" y="346692"/>
                  </a:lnTo>
                  <a:lnTo>
                    <a:pt x="0" y="3466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0" y="0"/>
              <a:ext cx="1487713" cy="1393449"/>
            </a:xfrm>
            <a:custGeom>
              <a:avLst/>
              <a:gdLst/>
              <a:ahLst/>
              <a:cxnLst/>
              <a:rect r="r" b="b" t="t" l="l"/>
              <a:pathLst>
                <a:path h="1393449" w="1487713">
                  <a:moveTo>
                    <a:pt x="0" y="0"/>
                  </a:moveTo>
                  <a:lnTo>
                    <a:pt x="1487713" y="0"/>
                  </a:lnTo>
                  <a:lnTo>
                    <a:pt x="1487713" y="1393449"/>
                  </a:lnTo>
                  <a:lnTo>
                    <a:pt x="0" y="1393449"/>
                  </a:lnTo>
                  <a:lnTo>
                    <a:pt x="0" y="0"/>
                  </a:lnTo>
                  <a:close/>
                </a:path>
              </a:pathLst>
            </a:custGeom>
            <a:blipFill>
              <a:blip r:embed="rId8"/>
              <a:stretch>
                <a:fillRect l="-77989" t="0" r="-77989" b="-53045"/>
              </a:stretch>
            </a:blipFill>
          </p:spPr>
        </p:sp>
        <p:sp>
          <p:nvSpPr>
            <p:cNvPr name="TextBox 16" id="16"/>
            <p:cNvSpPr txBox="true"/>
            <p:nvPr/>
          </p:nvSpPr>
          <p:spPr>
            <a:xfrm rot="0">
              <a:off x="20626713" y="407687"/>
              <a:ext cx="1304614" cy="257810"/>
            </a:xfrm>
            <a:prstGeom prst="rect">
              <a:avLst/>
            </a:prstGeom>
          </p:spPr>
          <p:txBody>
            <a:bodyPr anchor="t" rtlCol="false" tIns="0" lIns="0" bIns="0" rIns="0">
              <a:spAutoFit/>
            </a:bodyPr>
            <a:lstStyle/>
            <a:p>
              <a:pPr algn="l">
                <a:lnSpc>
                  <a:spcPts val="1680"/>
                </a:lnSpc>
                <a:spcBef>
                  <a:spcPct val="0"/>
                </a:spcBef>
              </a:pPr>
              <a:r>
                <a:rPr lang="en-US" sz="1200" u="sng">
                  <a:solidFill>
                    <a:srgbClr val="FFFFFF"/>
                  </a:solidFill>
                  <a:latin typeface="Open Sans"/>
                  <a:ea typeface="Open Sans"/>
                  <a:cs typeface="Open Sans"/>
                  <a:sym typeface="Open Sans"/>
                  <a:hlinkClick r:id="rId9" tooltip="https://wa.me/919016171390"/>
                </a:rPr>
                <a:t>Contact</a:t>
              </a:r>
            </a:p>
          </p:txBody>
        </p:sp>
        <p:sp>
          <p:nvSpPr>
            <p:cNvPr name="TextBox 17" id="17"/>
            <p:cNvSpPr txBox="true"/>
            <p:nvPr/>
          </p:nvSpPr>
          <p:spPr>
            <a:xfrm rot="0">
              <a:off x="18552318" y="407687"/>
              <a:ext cx="1413996" cy="257810"/>
            </a:xfrm>
            <a:prstGeom prst="rect">
              <a:avLst/>
            </a:prstGeom>
          </p:spPr>
          <p:txBody>
            <a:bodyPr anchor="t" rtlCol="false" tIns="0" lIns="0" bIns="0" rIns="0">
              <a:spAutoFit/>
            </a:bodyPr>
            <a:lstStyle/>
            <a:p>
              <a:pPr algn="l">
                <a:lnSpc>
                  <a:spcPts val="1680"/>
                </a:lnSpc>
                <a:spcBef>
                  <a:spcPct val="0"/>
                </a:spcBef>
              </a:pPr>
              <a:r>
                <a:rPr lang="en-US" sz="1200" u="sng">
                  <a:solidFill>
                    <a:srgbClr val="FFFFFF"/>
                  </a:solidFill>
                  <a:latin typeface="Open Sans"/>
                  <a:ea typeface="Open Sans"/>
                  <a:cs typeface="Open Sans"/>
                  <a:sym typeface="Open Sans"/>
                  <a:hlinkClick r:id="rId10" tooltip="https://ih1.redbubble.net/image.5079300660.0551/raf,360x360,075,t,fafafa:ca443f4786.jpg"/>
                </a:rPr>
                <a:t>About Us</a:t>
              </a:r>
            </a:p>
          </p:txBody>
        </p:sp>
        <p:sp>
          <p:nvSpPr>
            <p:cNvPr name="TextBox 18" id="18"/>
            <p:cNvSpPr txBox="true"/>
            <p:nvPr/>
          </p:nvSpPr>
          <p:spPr>
            <a:xfrm rot="0">
              <a:off x="16812238" y="407687"/>
              <a:ext cx="1079680" cy="257810"/>
            </a:xfrm>
            <a:prstGeom prst="rect">
              <a:avLst/>
            </a:prstGeom>
          </p:spPr>
          <p:txBody>
            <a:bodyPr anchor="t" rtlCol="false" tIns="0" lIns="0" bIns="0" rIns="0">
              <a:spAutoFit/>
            </a:bodyPr>
            <a:lstStyle/>
            <a:p>
              <a:pPr algn="l">
                <a:lnSpc>
                  <a:spcPts val="1680"/>
                </a:lnSpc>
                <a:spcBef>
                  <a:spcPct val="0"/>
                </a:spcBef>
              </a:pPr>
              <a:r>
                <a:rPr lang="en-US" sz="1200" u="sng">
                  <a:solidFill>
                    <a:srgbClr val="FFFFFF"/>
                  </a:solidFill>
                  <a:latin typeface="Open Sans"/>
                  <a:ea typeface="Open Sans"/>
                  <a:cs typeface="Open Sans"/>
                  <a:sym typeface="Open Sans"/>
                  <a:hlinkClick r:id="rId11" tooltip="https://www.daiict.ac.in"/>
                </a:rPr>
                <a:t>Home</a:t>
              </a:r>
            </a:p>
          </p:txBody>
        </p:sp>
      </p:grpSp>
      <p:sp>
        <p:nvSpPr>
          <p:cNvPr name="TextBox 19" id="19"/>
          <p:cNvSpPr txBox="true"/>
          <p:nvPr/>
        </p:nvSpPr>
        <p:spPr>
          <a:xfrm rot="0">
            <a:off x="1028700" y="3686412"/>
            <a:ext cx="16230600" cy="2599851"/>
          </a:xfrm>
          <a:prstGeom prst="rect">
            <a:avLst/>
          </a:prstGeom>
        </p:spPr>
        <p:txBody>
          <a:bodyPr anchor="t" rtlCol="false" tIns="0" lIns="0" bIns="0" rIns="0">
            <a:spAutoFit/>
          </a:bodyPr>
          <a:lstStyle/>
          <a:p>
            <a:pPr algn="ctr">
              <a:lnSpc>
                <a:spcPts val="21011"/>
              </a:lnSpc>
              <a:spcBef>
                <a:spcPct val="0"/>
              </a:spcBef>
            </a:pPr>
            <a:r>
              <a:rPr lang="en-US" sz="15008">
                <a:solidFill>
                  <a:srgbClr val="FFFFFF"/>
                </a:solidFill>
                <a:latin typeface="Bicubik"/>
                <a:ea typeface="Bicubik"/>
                <a:cs typeface="Bicubik"/>
                <a:sym typeface="Bicubik"/>
              </a:rPr>
              <a:t>HACKOUT‘24</a:t>
            </a:r>
          </a:p>
        </p:txBody>
      </p:sp>
      <p:sp>
        <p:nvSpPr>
          <p:cNvPr name="TextBox 20" id="20"/>
          <p:cNvSpPr txBox="true"/>
          <p:nvPr/>
        </p:nvSpPr>
        <p:spPr>
          <a:xfrm rot="0">
            <a:off x="1789214" y="3189525"/>
            <a:ext cx="14810735" cy="556213"/>
          </a:xfrm>
          <a:prstGeom prst="rect">
            <a:avLst/>
          </a:prstGeom>
        </p:spPr>
        <p:txBody>
          <a:bodyPr anchor="t" rtlCol="false" tIns="0" lIns="0" bIns="0" rIns="0">
            <a:spAutoFit/>
          </a:bodyPr>
          <a:lstStyle/>
          <a:p>
            <a:pPr algn="ctr">
              <a:lnSpc>
                <a:spcPts val="4517"/>
              </a:lnSpc>
              <a:spcBef>
                <a:spcPct val="0"/>
              </a:spcBef>
            </a:pPr>
            <a:r>
              <a:rPr lang="en-US" sz="3226" spc="2581">
                <a:solidFill>
                  <a:srgbClr val="C20BF2"/>
                </a:solidFill>
                <a:latin typeface="Open Sans"/>
                <a:ea typeface="Open Sans"/>
                <a:cs typeface="Open Sans"/>
                <a:sym typeface="Open Sans"/>
              </a:rPr>
              <a:t>APEXCODERZ</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03" r="0" b="-1703"/>
            </a:stretch>
          </a:blipFill>
        </p:spPr>
      </p:sp>
      <p:grpSp>
        <p:nvGrpSpPr>
          <p:cNvPr name="Group 3" id="3"/>
          <p:cNvGrpSpPr/>
          <p:nvPr/>
        </p:nvGrpSpPr>
        <p:grpSpPr>
          <a:xfrm rot="0">
            <a:off x="18144623" y="8078534"/>
            <a:ext cx="143377" cy="1179766"/>
            <a:chOff x="0" y="0"/>
            <a:chExt cx="46272" cy="380749"/>
          </a:xfrm>
        </p:grpSpPr>
        <p:sp>
          <p:nvSpPr>
            <p:cNvPr name="Freeform 4" id="4"/>
            <p:cNvSpPr/>
            <p:nvPr/>
          </p:nvSpPr>
          <p:spPr>
            <a:xfrm flipH="false" flipV="false" rot="0">
              <a:off x="0" y="0"/>
              <a:ext cx="46272" cy="380749"/>
            </a:xfrm>
            <a:custGeom>
              <a:avLst/>
              <a:gdLst/>
              <a:ahLst/>
              <a:cxnLst/>
              <a:rect r="r" b="b" t="t" l="l"/>
              <a:pathLst>
                <a:path h="380749" w="46272">
                  <a:moveTo>
                    <a:pt x="0" y="0"/>
                  </a:moveTo>
                  <a:lnTo>
                    <a:pt x="46272" y="0"/>
                  </a:lnTo>
                  <a:lnTo>
                    <a:pt x="46272" y="380749"/>
                  </a:lnTo>
                  <a:lnTo>
                    <a:pt x="0" y="380749"/>
                  </a:lnTo>
                  <a:close/>
                </a:path>
              </a:pathLst>
            </a:custGeom>
            <a:gradFill rotWithShape="true">
              <a:gsLst>
                <a:gs pos="0">
                  <a:srgbClr val="6E009B">
                    <a:alpha val="100000"/>
                  </a:srgbClr>
                </a:gs>
                <a:gs pos="100000">
                  <a:srgbClr val="EB00FF">
                    <a:alpha val="100000"/>
                  </a:srgbClr>
                </a:gs>
              </a:gsLst>
              <a:lin ang="2700000"/>
            </a:gradFill>
          </p:spPr>
        </p:sp>
        <p:sp>
          <p:nvSpPr>
            <p:cNvPr name="TextBox 5" id="5"/>
            <p:cNvSpPr txBox="true"/>
            <p:nvPr/>
          </p:nvSpPr>
          <p:spPr>
            <a:xfrm>
              <a:off x="0" y="-38100"/>
              <a:ext cx="46272" cy="418849"/>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3137137" y="1028700"/>
            <a:ext cx="4122163" cy="5040082"/>
            <a:chOff x="0" y="0"/>
            <a:chExt cx="589852" cy="721200"/>
          </a:xfrm>
        </p:grpSpPr>
        <p:sp>
          <p:nvSpPr>
            <p:cNvPr name="Freeform 7" id="7"/>
            <p:cNvSpPr/>
            <p:nvPr/>
          </p:nvSpPr>
          <p:spPr>
            <a:xfrm flipH="false" flipV="false" rot="0">
              <a:off x="0" y="0"/>
              <a:ext cx="589852" cy="721200"/>
            </a:xfrm>
            <a:custGeom>
              <a:avLst/>
              <a:gdLst/>
              <a:ahLst/>
              <a:cxnLst/>
              <a:rect r="r" b="b" t="t" l="l"/>
              <a:pathLst>
                <a:path h="721200" w="589852">
                  <a:moveTo>
                    <a:pt x="0" y="0"/>
                  </a:moveTo>
                  <a:lnTo>
                    <a:pt x="589852" y="0"/>
                  </a:lnTo>
                  <a:lnTo>
                    <a:pt x="589852" y="721200"/>
                  </a:lnTo>
                  <a:lnTo>
                    <a:pt x="0" y="721200"/>
                  </a:lnTo>
                  <a:close/>
                </a:path>
              </a:pathLst>
            </a:custGeom>
            <a:gradFill rotWithShape="true">
              <a:gsLst>
                <a:gs pos="0">
                  <a:srgbClr val="6E009B">
                    <a:alpha val="100000"/>
                  </a:srgbClr>
                </a:gs>
                <a:gs pos="100000">
                  <a:srgbClr val="EB00FF">
                    <a:alpha val="100000"/>
                  </a:srgbClr>
                </a:gs>
              </a:gsLst>
              <a:lin ang="2700000"/>
            </a:gradFill>
          </p:spPr>
        </p:sp>
        <p:sp>
          <p:nvSpPr>
            <p:cNvPr name="TextBox 8" id="8"/>
            <p:cNvSpPr txBox="true"/>
            <p:nvPr/>
          </p:nvSpPr>
          <p:spPr>
            <a:xfrm>
              <a:off x="0" y="-38100"/>
              <a:ext cx="589852" cy="7593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9844202" y="1850565"/>
            <a:ext cx="6585871" cy="8436435"/>
            <a:chOff x="0" y="0"/>
            <a:chExt cx="8781161" cy="11248581"/>
          </a:xfrm>
        </p:grpSpPr>
        <p:pic>
          <p:nvPicPr>
            <p:cNvPr name="Picture 10" id="10"/>
            <p:cNvPicPr>
              <a:picLocks noChangeAspect="true"/>
            </p:cNvPicPr>
            <p:nvPr/>
          </p:nvPicPr>
          <p:blipFill>
            <a:blip r:embed="rId3"/>
            <a:srcRect l="0" t="7327" r="0" b="7327"/>
            <a:stretch>
              <a:fillRect/>
            </a:stretch>
          </p:blipFill>
          <p:spPr>
            <a:xfrm flipH="true" flipV="false">
              <a:off x="0" y="0"/>
              <a:ext cx="8781161" cy="11248581"/>
            </a:xfrm>
            <a:prstGeom prst="rect">
              <a:avLst/>
            </a:prstGeom>
          </p:spPr>
        </p:pic>
      </p:grpSp>
      <p:sp>
        <p:nvSpPr>
          <p:cNvPr name="TextBox 11" id="11"/>
          <p:cNvSpPr txBox="true"/>
          <p:nvPr/>
        </p:nvSpPr>
        <p:spPr>
          <a:xfrm rot="0">
            <a:off x="1965342" y="2100060"/>
            <a:ext cx="6302167" cy="2014155"/>
          </a:xfrm>
          <a:prstGeom prst="rect">
            <a:avLst/>
          </a:prstGeom>
        </p:spPr>
        <p:txBody>
          <a:bodyPr anchor="t" rtlCol="false" tIns="0" lIns="0" bIns="0" rIns="0">
            <a:spAutoFit/>
          </a:bodyPr>
          <a:lstStyle/>
          <a:p>
            <a:pPr algn="l">
              <a:lnSpc>
                <a:spcPts val="8158"/>
              </a:lnSpc>
              <a:spcBef>
                <a:spcPct val="0"/>
              </a:spcBef>
            </a:pPr>
            <a:r>
              <a:rPr lang="en-US" sz="5827">
                <a:solidFill>
                  <a:srgbClr val="FFFFFF"/>
                </a:solidFill>
                <a:latin typeface="IBM Plex Mono"/>
                <a:ea typeface="IBM Plex Mono"/>
                <a:cs typeface="IBM Plex Mono"/>
                <a:sym typeface="IBM Plex Mono"/>
              </a:rPr>
              <a:t>PROBLEM STATEMENT</a:t>
            </a:r>
          </a:p>
        </p:txBody>
      </p:sp>
      <p:sp>
        <p:nvSpPr>
          <p:cNvPr name="Freeform 12" id="12"/>
          <p:cNvSpPr/>
          <p:nvPr/>
        </p:nvSpPr>
        <p:spPr>
          <a:xfrm flipH="false" flipV="false" rot="-5400000">
            <a:off x="3080282" y="3051109"/>
            <a:ext cx="240808" cy="2470689"/>
          </a:xfrm>
          <a:custGeom>
            <a:avLst/>
            <a:gdLst/>
            <a:ahLst/>
            <a:cxnLst/>
            <a:rect r="r" b="b" t="t" l="l"/>
            <a:pathLst>
              <a:path h="2470689" w="240808">
                <a:moveTo>
                  <a:pt x="0" y="0"/>
                </a:moveTo>
                <a:lnTo>
                  <a:pt x="240808" y="0"/>
                </a:lnTo>
                <a:lnTo>
                  <a:pt x="240808" y="2470689"/>
                </a:lnTo>
                <a:lnTo>
                  <a:pt x="0" y="24706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1442666" y="4819967"/>
            <a:ext cx="7701334" cy="3927475"/>
          </a:xfrm>
          <a:prstGeom prst="rect">
            <a:avLst/>
          </a:prstGeom>
        </p:spPr>
        <p:txBody>
          <a:bodyPr anchor="t" rtlCol="false" tIns="0" lIns="0" bIns="0" rIns="0">
            <a:spAutoFit/>
          </a:bodyPr>
          <a:lstStyle/>
          <a:p>
            <a:pPr algn="ctr">
              <a:lnSpc>
                <a:spcPts val="3499"/>
              </a:lnSpc>
              <a:spcBef>
                <a:spcPct val="0"/>
              </a:spcBef>
            </a:pPr>
            <a:r>
              <a:rPr lang="en-US" sz="2499">
                <a:solidFill>
                  <a:srgbClr val="FFFFFF"/>
                </a:solidFill>
                <a:latin typeface="Bicubik"/>
                <a:ea typeface="Bicubik"/>
                <a:cs typeface="Bicubik"/>
                <a:sym typeface="Bicubik"/>
              </a:rPr>
              <a:t>Development of an Interactive Space Missions WEB-app : Aim is to develop a web application that serves as an interactive portal for displaying real-time data related to space missions. The portal will provide users with up-to-date information, feedback capabilities, and a user-friendly interface.</a:t>
            </a:r>
          </a:p>
        </p:txBody>
      </p:sp>
      <p:grpSp>
        <p:nvGrpSpPr>
          <p:cNvPr name="Group 14" id="14"/>
          <p:cNvGrpSpPr/>
          <p:nvPr/>
        </p:nvGrpSpPr>
        <p:grpSpPr>
          <a:xfrm rot="0">
            <a:off x="470807" y="216671"/>
            <a:ext cx="17219675" cy="1045086"/>
            <a:chOff x="0" y="0"/>
            <a:chExt cx="22959566" cy="1393449"/>
          </a:xfrm>
        </p:grpSpPr>
        <p:grpSp>
          <p:nvGrpSpPr>
            <p:cNvPr name="Group 15" id="15"/>
            <p:cNvGrpSpPr/>
            <p:nvPr/>
          </p:nvGrpSpPr>
          <p:grpSpPr>
            <a:xfrm rot="0">
              <a:off x="22429744" y="465285"/>
              <a:ext cx="529822" cy="38662"/>
              <a:chOff x="0" y="0"/>
              <a:chExt cx="128243" cy="9358"/>
            </a:xfrm>
          </p:grpSpPr>
          <p:sp>
            <p:nvSpPr>
              <p:cNvPr name="Freeform 16" id="1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E009B">
                      <a:alpha val="100000"/>
                    </a:srgbClr>
                  </a:gs>
                  <a:gs pos="100000">
                    <a:srgbClr val="EB00FF">
                      <a:alpha val="100000"/>
                    </a:srgbClr>
                  </a:gs>
                </a:gsLst>
                <a:lin ang="0"/>
              </a:gradFill>
            </p:spPr>
          </p:sp>
          <p:sp>
            <p:nvSpPr>
              <p:cNvPr name="TextBox 17" id="1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22429744" y="588089"/>
              <a:ext cx="529822" cy="38662"/>
              <a:chOff x="0" y="0"/>
              <a:chExt cx="128243" cy="9358"/>
            </a:xfrm>
          </p:grpSpPr>
          <p:sp>
            <p:nvSpPr>
              <p:cNvPr name="Freeform 19" id="19"/>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E009B">
                      <a:alpha val="100000"/>
                    </a:srgbClr>
                  </a:gs>
                  <a:gs pos="100000">
                    <a:srgbClr val="EB00FF">
                      <a:alpha val="100000"/>
                    </a:srgbClr>
                  </a:gs>
                </a:gsLst>
                <a:lin ang="0"/>
              </a:gradFill>
            </p:spPr>
          </p:sp>
          <p:sp>
            <p:nvSpPr>
              <p:cNvPr name="TextBox 20" id="20"/>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21" id="21">
              <a:hlinkClick r:id="rId8" tooltip="https://www.daiict.ac.in"/>
            </p:cNvPr>
            <p:cNvSpPr/>
            <p:nvPr/>
          </p:nvSpPr>
          <p:spPr>
            <a:xfrm flipH="false" flipV="false" rot="0">
              <a:off x="270162" y="350032"/>
              <a:ext cx="365903" cy="346693"/>
            </a:xfrm>
            <a:custGeom>
              <a:avLst/>
              <a:gdLst/>
              <a:ahLst/>
              <a:cxnLst/>
              <a:rect r="r" b="b" t="t" l="l"/>
              <a:pathLst>
                <a:path h="346693" w="365903">
                  <a:moveTo>
                    <a:pt x="0" y="0"/>
                  </a:moveTo>
                  <a:lnTo>
                    <a:pt x="365903" y="0"/>
                  </a:lnTo>
                  <a:lnTo>
                    <a:pt x="365903" y="346692"/>
                  </a:lnTo>
                  <a:lnTo>
                    <a:pt x="0" y="3466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0">
              <a:off x="0" y="0"/>
              <a:ext cx="1487713" cy="1393449"/>
            </a:xfrm>
            <a:custGeom>
              <a:avLst/>
              <a:gdLst/>
              <a:ahLst/>
              <a:cxnLst/>
              <a:rect r="r" b="b" t="t" l="l"/>
              <a:pathLst>
                <a:path h="1393449" w="1487713">
                  <a:moveTo>
                    <a:pt x="0" y="0"/>
                  </a:moveTo>
                  <a:lnTo>
                    <a:pt x="1487713" y="0"/>
                  </a:lnTo>
                  <a:lnTo>
                    <a:pt x="1487713" y="1393449"/>
                  </a:lnTo>
                  <a:lnTo>
                    <a:pt x="0" y="1393449"/>
                  </a:lnTo>
                  <a:lnTo>
                    <a:pt x="0" y="0"/>
                  </a:lnTo>
                  <a:close/>
                </a:path>
              </a:pathLst>
            </a:custGeom>
            <a:blipFill>
              <a:blip r:embed="rId9"/>
              <a:stretch>
                <a:fillRect l="-77989" t="0" r="-77989" b="-53045"/>
              </a:stretch>
            </a:blipFill>
          </p:spPr>
        </p:sp>
        <p:sp>
          <p:nvSpPr>
            <p:cNvPr name="TextBox 23" id="23"/>
            <p:cNvSpPr txBox="true"/>
            <p:nvPr/>
          </p:nvSpPr>
          <p:spPr>
            <a:xfrm rot="0">
              <a:off x="20626713" y="407687"/>
              <a:ext cx="1304614" cy="257810"/>
            </a:xfrm>
            <a:prstGeom prst="rect">
              <a:avLst/>
            </a:prstGeom>
          </p:spPr>
          <p:txBody>
            <a:bodyPr anchor="t" rtlCol="false" tIns="0" lIns="0" bIns="0" rIns="0">
              <a:spAutoFit/>
            </a:bodyPr>
            <a:lstStyle/>
            <a:p>
              <a:pPr algn="l">
                <a:lnSpc>
                  <a:spcPts val="1680"/>
                </a:lnSpc>
                <a:spcBef>
                  <a:spcPct val="0"/>
                </a:spcBef>
              </a:pPr>
              <a:r>
                <a:rPr lang="en-US" sz="1200" u="sng">
                  <a:solidFill>
                    <a:srgbClr val="FFFFFF"/>
                  </a:solidFill>
                  <a:latin typeface="Open Sans"/>
                  <a:ea typeface="Open Sans"/>
                  <a:cs typeface="Open Sans"/>
                  <a:sym typeface="Open Sans"/>
                  <a:hlinkClick r:id="rId10" tooltip="https://wa.me/919016171390"/>
                </a:rPr>
                <a:t>Contact</a:t>
              </a:r>
            </a:p>
          </p:txBody>
        </p:sp>
        <p:sp>
          <p:nvSpPr>
            <p:cNvPr name="TextBox 24" id="24"/>
            <p:cNvSpPr txBox="true"/>
            <p:nvPr/>
          </p:nvSpPr>
          <p:spPr>
            <a:xfrm rot="0">
              <a:off x="18552318" y="407687"/>
              <a:ext cx="1413996" cy="257810"/>
            </a:xfrm>
            <a:prstGeom prst="rect">
              <a:avLst/>
            </a:prstGeom>
          </p:spPr>
          <p:txBody>
            <a:bodyPr anchor="t" rtlCol="false" tIns="0" lIns="0" bIns="0" rIns="0">
              <a:spAutoFit/>
            </a:bodyPr>
            <a:lstStyle/>
            <a:p>
              <a:pPr algn="l">
                <a:lnSpc>
                  <a:spcPts val="1680"/>
                </a:lnSpc>
                <a:spcBef>
                  <a:spcPct val="0"/>
                </a:spcBef>
              </a:pPr>
              <a:r>
                <a:rPr lang="en-US" sz="1200" u="sng">
                  <a:solidFill>
                    <a:srgbClr val="FFFFFF"/>
                  </a:solidFill>
                  <a:latin typeface="Open Sans"/>
                  <a:ea typeface="Open Sans"/>
                  <a:cs typeface="Open Sans"/>
                  <a:sym typeface="Open Sans"/>
                  <a:hlinkClick r:id="rId11" tooltip="https://ih1.redbubble.net/image.5079300660.0551/raf,360x360,075,t,fafafa:ca443f4786.jpg"/>
                </a:rPr>
                <a:t>About Us</a:t>
              </a:r>
            </a:p>
          </p:txBody>
        </p:sp>
        <p:sp>
          <p:nvSpPr>
            <p:cNvPr name="TextBox 25" id="25"/>
            <p:cNvSpPr txBox="true"/>
            <p:nvPr/>
          </p:nvSpPr>
          <p:spPr>
            <a:xfrm rot="0">
              <a:off x="16812238" y="407687"/>
              <a:ext cx="1079680" cy="257810"/>
            </a:xfrm>
            <a:prstGeom prst="rect">
              <a:avLst/>
            </a:prstGeom>
          </p:spPr>
          <p:txBody>
            <a:bodyPr anchor="t" rtlCol="false" tIns="0" lIns="0" bIns="0" rIns="0">
              <a:spAutoFit/>
            </a:bodyPr>
            <a:lstStyle/>
            <a:p>
              <a:pPr algn="l">
                <a:lnSpc>
                  <a:spcPts val="1680"/>
                </a:lnSpc>
                <a:spcBef>
                  <a:spcPct val="0"/>
                </a:spcBef>
              </a:pPr>
              <a:r>
                <a:rPr lang="en-US" sz="1200" u="sng">
                  <a:solidFill>
                    <a:srgbClr val="FFFFFF"/>
                  </a:solidFill>
                  <a:latin typeface="Open Sans"/>
                  <a:ea typeface="Open Sans"/>
                  <a:cs typeface="Open Sans"/>
                  <a:sym typeface="Open Sans"/>
                  <a:hlinkClick r:id="rId12" tooltip="https://www.daiict.ac.in"/>
                </a:rPr>
                <a:t>Home</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03" r="0" b="-1703"/>
            </a:stretch>
          </a:blipFill>
        </p:spPr>
      </p:sp>
      <p:grpSp>
        <p:nvGrpSpPr>
          <p:cNvPr name="Group 3" id="3"/>
          <p:cNvGrpSpPr/>
          <p:nvPr/>
        </p:nvGrpSpPr>
        <p:grpSpPr>
          <a:xfrm rot="0">
            <a:off x="18144623" y="8078534"/>
            <a:ext cx="143377" cy="1179766"/>
            <a:chOff x="0" y="0"/>
            <a:chExt cx="46272" cy="380749"/>
          </a:xfrm>
        </p:grpSpPr>
        <p:sp>
          <p:nvSpPr>
            <p:cNvPr name="Freeform 4" id="4"/>
            <p:cNvSpPr/>
            <p:nvPr/>
          </p:nvSpPr>
          <p:spPr>
            <a:xfrm flipH="false" flipV="false" rot="0">
              <a:off x="0" y="0"/>
              <a:ext cx="46272" cy="380749"/>
            </a:xfrm>
            <a:custGeom>
              <a:avLst/>
              <a:gdLst/>
              <a:ahLst/>
              <a:cxnLst/>
              <a:rect r="r" b="b" t="t" l="l"/>
              <a:pathLst>
                <a:path h="380749" w="46272">
                  <a:moveTo>
                    <a:pt x="0" y="0"/>
                  </a:moveTo>
                  <a:lnTo>
                    <a:pt x="46272" y="0"/>
                  </a:lnTo>
                  <a:lnTo>
                    <a:pt x="46272" y="380749"/>
                  </a:lnTo>
                  <a:lnTo>
                    <a:pt x="0" y="380749"/>
                  </a:lnTo>
                  <a:close/>
                </a:path>
              </a:pathLst>
            </a:custGeom>
            <a:gradFill rotWithShape="true">
              <a:gsLst>
                <a:gs pos="0">
                  <a:srgbClr val="6E009B">
                    <a:alpha val="100000"/>
                  </a:srgbClr>
                </a:gs>
                <a:gs pos="100000">
                  <a:srgbClr val="EB00FF">
                    <a:alpha val="100000"/>
                  </a:srgbClr>
                </a:gs>
              </a:gsLst>
              <a:lin ang="2700000"/>
            </a:gradFill>
          </p:spPr>
        </p:sp>
        <p:sp>
          <p:nvSpPr>
            <p:cNvPr name="TextBox 5" id="5"/>
            <p:cNvSpPr txBox="true"/>
            <p:nvPr/>
          </p:nvSpPr>
          <p:spPr>
            <a:xfrm>
              <a:off x="0" y="-38100"/>
              <a:ext cx="46272" cy="418849"/>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424996" y="1028700"/>
            <a:ext cx="4114800" cy="4114800"/>
            <a:chOff x="0" y="0"/>
            <a:chExt cx="5486400" cy="5486400"/>
          </a:xfrm>
        </p:grpSpPr>
        <p:pic>
          <p:nvPicPr>
            <p:cNvPr name="Picture 7" id="7"/>
            <p:cNvPicPr>
              <a:picLocks noChangeAspect="true"/>
            </p:cNvPicPr>
            <p:nvPr/>
          </p:nvPicPr>
          <p:blipFill>
            <a:blip r:embed="rId3"/>
            <a:srcRect l="16687" t="0" r="16687" b="0"/>
            <a:stretch>
              <a:fillRect/>
            </a:stretch>
          </p:blipFill>
          <p:spPr>
            <a:xfrm flipH="false" flipV="false">
              <a:off x="0" y="0"/>
              <a:ext cx="5486400" cy="5486400"/>
            </a:xfrm>
            <a:prstGeom prst="rect">
              <a:avLst/>
            </a:prstGeom>
          </p:spPr>
        </p:pic>
      </p:grpSp>
      <p:grpSp>
        <p:nvGrpSpPr>
          <p:cNvPr name="Group 8" id="8"/>
          <p:cNvGrpSpPr/>
          <p:nvPr/>
        </p:nvGrpSpPr>
        <p:grpSpPr>
          <a:xfrm rot="0">
            <a:off x="0" y="1253440"/>
            <a:ext cx="1053872" cy="4114800"/>
            <a:chOff x="0" y="0"/>
            <a:chExt cx="150802" cy="588799"/>
          </a:xfrm>
        </p:grpSpPr>
        <p:sp>
          <p:nvSpPr>
            <p:cNvPr name="Freeform 9" id="9"/>
            <p:cNvSpPr/>
            <p:nvPr/>
          </p:nvSpPr>
          <p:spPr>
            <a:xfrm flipH="false" flipV="false" rot="0">
              <a:off x="0" y="0"/>
              <a:ext cx="150802" cy="588799"/>
            </a:xfrm>
            <a:custGeom>
              <a:avLst/>
              <a:gdLst/>
              <a:ahLst/>
              <a:cxnLst/>
              <a:rect r="r" b="b" t="t" l="l"/>
              <a:pathLst>
                <a:path h="588799" w="150802">
                  <a:moveTo>
                    <a:pt x="0" y="0"/>
                  </a:moveTo>
                  <a:lnTo>
                    <a:pt x="150802" y="0"/>
                  </a:lnTo>
                  <a:lnTo>
                    <a:pt x="150802" y="588799"/>
                  </a:lnTo>
                  <a:lnTo>
                    <a:pt x="0" y="588799"/>
                  </a:lnTo>
                  <a:close/>
                </a:path>
              </a:pathLst>
            </a:custGeom>
            <a:gradFill rotWithShape="true">
              <a:gsLst>
                <a:gs pos="0">
                  <a:srgbClr val="6E009B">
                    <a:alpha val="100000"/>
                  </a:srgbClr>
                </a:gs>
                <a:gs pos="100000">
                  <a:srgbClr val="EB00FF">
                    <a:alpha val="100000"/>
                  </a:srgbClr>
                </a:gs>
              </a:gsLst>
              <a:lin ang="2700000"/>
            </a:gradFill>
          </p:spPr>
        </p:sp>
        <p:sp>
          <p:nvSpPr>
            <p:cNvPr name="TextBox 10" id="10"/>
            <p:cNvSpPr txBox="true"/>
            <p:nvPr/>
          </p:nvSpPr>
          <p:spPr>
            <a:xfrm>
              <a:off x="0" y="-38100"/>
              <a:ext cx="150802" cy="626899"/>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911271" y="1253440"/>
            <a:ext cx="4114800" cy="4114800"/>
            <a:chOff x="0" y="0"/>
            <a:chExt cx="5486400" cy="5486400"/>
          </a:xfrm>
        </p:grpSpPr>
        <p:pic>
          <p:nvPicPr>
            <p:cNvPr name="Picture 12" id="12"/>
            <p:cNvPicPr>
              <a:picLocks noChangeAspect="true"/>
            </p:cNvPicPr>
            <p:nvPr/>
          </p:nvPicPr>
          <p:blipFill>
            <a:blip r:embed="rId4"/>
            <a:srcRect l="21875" t="0" r="21875" b="0"/>
            <a:stretch>
              <a:fillRect/>
            </a:stretch>
          </p:blipFill>
          <p:spPr>
            <a:xfrm flipH="false" flipV="false">
              <a:off x="0" y="0"/>
              <a:ext cx="5486400" cy="5486400"/>
            </a:xfrm>
            <a:prstGeom prst="rect">
              <a:avLst/>
            </a:prstGeom>
          </p:spPr>
        </p:pic>
      </p:grpSp>
      <p:grpSp>
        <p:nvGrpSpPr>
          <p:cNvPr name="Group 13" id="13"/>
          <p:cNvGrpSpPr/>
          <p:nvPr/>
        </p:nvGrpSpPr>
        <p:grpSpPr>
          <a:xfrm rot="0">
            <a:off x="10397546" y="1028700"/>
            <a:ext cx="4114800" cy="4114800"/>
            <a:chOff x="0" y="0"/>
            <a:chExt cx="5486400" cy="5486400"/>
          </a:xfrm>
        </p:grpSpPr>
        <p:pic>
          <p:nvPicPr>
            <p:cNvPr name="Picture 14" id="14"/>
            <p:cNvPicPr>
              <a:picLocks noChangeAspect="true"/>
            </p:cNvPicPr>
            <p:nvPr/>
          </p:nvPicPr>
          <p:blipFill>
            <a:blip r:embed="rId5"/>
            <a:srcRect l="16624" t="0" r="16625" b="0"/>
            <a:stretch>
              <a:fillRect/>
            </a:stretch>
          </p:blipFill>
          <p:spPr>
            <a:xfrm flipH="false" flipV="false">
              <a:off x="0" y="0"/>
              <a:ext cx="5486400" cy="5486400"/>
            </a:xfrm>
            <a:prstGeom prst="rect">
              <a:avLst/>
            </a:prstGeom>
          </p:spPr>
        </p:pic>
      </p:grpSp>
      <p:grpSp>
        <p:nvGrpSpPr>
          <p:cNvPr name="Group 15" id="15"/>
          <p:cNvGrpSpPr/>
          <p:nvPr/>
        </p:nvGrpSpPr>
        <p:grpSpPr>
          <a:xfrm rot="0">
            <a:off x="14883821" y="1253440"/>
            <a:ext cx="3404179" cy="4114800"/>
            <a:chOff x="0" y="0"/>
            <a:chExt cx="4538905" cy="5486400"/>
          </a:xfrm>
        </p:grpSpPr>
        <p:pic>
          <p:nvPicPr>
            <p:cNvPr name="Picture 16" id="16"/>
            <p:cNvPicPr>
              <a:picLocks noChangeAspect="true"/>
            </p:cNvPicPr>
            <p:nvPr/>
          </p:nvPicPr>
          <p:blipFill>
            <a:blip r:embed="rId6"/>
            <a:srcRect l="20726" t="0" r="24154" b="0"/>
            <a:stretch>
              <a:fillRect/>
            </a:stretch>
          </p:blipFill>
          <p:spPr>
            <a:xfrm flipH="false" flipV="false">
              <a:off x="0" y="0"/>
              <a:ext cx="4538905" cy="5486400"/>
            </a:xfrm>
            <a:prstGeom prst="rect">
              <a:avLst/>
            </a:prstGeom>
          </p:spPr>
        </p:pic>
      </p:grpSp>
      <p:sp>
        <p:nvSpPr>
          <p:cNvPr name="TextBox 17" id="17"/>
          <p:cNvSpPr txBox="true"/>
          <p:nvPr/>
        </p:nvSpPr>
        <p:spPr>
          <a:xfrm rot="0">
            <a:off x="1173535" y="6090065"/>
            <a:ext cx="6690361" cy="1011372"/>
          </a:xfrm>
          <a:prstGeom prst="rect">
            <a:avLst/>
          </a:prstGeom>
        </p:spPr>
        <p:txBody>
          <a:bodyPr anchor="t" rtlCol="false" tIns="0" lIns="0" bIns="0" rIns="0">
            <a:spAutoFit/>
          </a:bodyPr>
          <a:lstStyle/>
          <a:p>
            <a:pPr algn="l">
              <a:lnSpc>
                <a:spcPts val="8158"/>
              </a:lnSpc>
              <a:spcBef>
                <a:spcPct val="0"/>
              </a:spcBef>
            </a:pPr>
            <a:r>
              <a:rPr lang="en-US" sz="5827">
                <a:solidFill>
                  <a:srgbClr val="FFFFFF"/>
                </a:solidFill>
                <a:latin typeface="Bicubik"/>
                <a:ea typeface="Bicubik"/>
                <a:cs typeface="Bicubik"/>
                <a:sym typeface="Bicubik"/>
              </a:rPr>
              <a:t>KEY FEATURES</a:t>
            </a:r>
          </a:p>
        </p:txBody>
      </p:sp>
      <p:sp>
        <p:nvSpPr>
          <p:cNvPr name="Freeform 18" id="18"/>
          <p:cNvSpPr/>
          <p:nvPr/>
        </p:nvSpPr>
        <p:spPr>
          <a:xfrm flipH="false" flipV="false" rot="-5400000">
            <a:off x="2079023" y="6243779"/>
            <a:ext cx="240808" cy="2470689"/>
          </a:xfrm>
          <a:custGeom>
            <a:avLst/>
            <a:gdLst/>
            <a:ahLst/>
            <a:cxnLst/>
            <a:rect r="r" b="b" t="t" l="l"/>
            <a:pathLst>
              <a:path h="2470689" w="240808">
                <a:moveTo>
                  <a:pt x="0" y="0"/>
                </a:moveTo>
                <a:lnTo>
                  <a:pt x="240808" y="0"/>
                </a:lnTo>
                <a:lnTo>
                  <a:pt x="240808" y="2470689"/>
                </a:lnTo>
                <a:lnTo>
                  <a:pt x="0" y="247068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9" id="19"/>
          <p:cNvGrpSpPr/>
          <p:nvPr/>
        </p:nvGrpSpPr>
        <p:grpSpPr>
          <a:xfrm rot="0">
            <a:off x="1789214" y="7846353"/>
            <a:ext cx="904059" cy="917831"/>
            <a:chOff x="0" y="0"/>
            <a:chExt cx="1205412" cy="1223775"/>
          </a:xfrm>
        </p:grpSpPr>
        <p:grpSp>
          <p:nvGrpSpPr>
            <p:cNvPr name="Group 20" id="20"/>
            <p:cNvGrpSpPr/>
            <p:nvPr/>
          </p:nvGrpSpPr>
          <p:grpSpPr>
            <a:xfrm rot="0">
              <a:off x="0" y="0"/>
              <a:ext cx="1205412" cy="1223775"/>
              <a:chOff x="0" y="0"/>
              <a:chExt cx="800767" cy="812966"/>
            </a:xfrm>
          </p:grpSpPr>
          <p:sp>
            <p:nvSpPr>
              <p:cNvPr name="Freeform 21" id="21"/>
              <p:cNvSpPr/>
              <p:nvPr/>
            </p:nvSpPr>
            <p:spPr>
              <a:xfrm flipH="false" flipV="false" rot="0">
                <a:off x="0" y="0"/>
                <a:ext cx="800767" cy="812966"/>
              </a:xfrm>
              <a:custGeom>
                <a:avLst/>
                <a:gdLst/>
                <a:ahLst/>
                <a:cxnLst/>
                <a:rect r="r" b="b" t="t" l="l"/>
                <a:pathLst>
                  <a:path h="812966" w="800767">
                    <a:moveTo>
                      <a:pt x="0" y="0"/>
                    </a:moveTo>
                    <a:lnTo>
                      <a:pt x="800767" y="0"/>
                    </a:lnTo>
                    <a:lnTo>
                      <a:pt x="800767" y="812966"/>
                    </a:lnTo>
                    <a:lnTo>
                      <a:pt x="0" y="812966"/>
                    </a:lnTo>
                    <a:close/>
                  </a:path>
                </a:pathLst>
              </a:custGeom>
              <a:gradFill rotWithShape="true">
                <a:gsLst>
                  <a:gs pos="0">
                    <a:srgbClr val="6E009B">
                      <a:alpha val="100000"/>
                    </a:srgbClr>
                  </a:gs>
                  <a:gs pos="100000">
                    <a:srgbClr val="EB00FF">
                      <a:alpha val="100000"/>
                    </a:srgbClr>
                  </a:gs>
                </a:gsLst>
                <a:lin ang="2700000"/>
              </a:gradFill>
            </p:spPr>
          </p:sp>
          <p:sp>
            <p:nvSpPr>
              <p:cNvPr name="TextBox 22" id="22"/>
              <p:cNvSpPr txBox="true"/>
              <p:nvPr/>
            </p:nvSpPr>
            <p:spPr>
              <a:xfrm>
                <a:off x="0" y="-38100"/>
                <a:ext cx="800767" cy="851066"/>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190412" y="301883"/>
              <a:ext cx="824589" cy="562858"/>
            </a:xfrm>
            <a:prstGeom prst="rect">
              <a:avLst/>
            </a:prstGeom>
          </p:spPr>
          <p:txBody>
            <a:bodyPr anchor="t" rtlCol="false" tIns="0" lIns="0" bIns="0" rIns="0">
              <a:spAutoFit/>
            </a:bodyPr>
            <a:lstStyle/>
            <a:p>
              <a:pPr algn="ctr">
                <a:lnSpc>
                  <a:spcPts val="3520"/>
                </a:lnSpc>
                <a:spcBef>
                  <a:spcPct val="0"/>
                </a:spcBef>
              </a:pPr>
              <a:r>
                <a:rPr lang="en-US" sz="2514">
                  <a:solidFill>
                    <a:srgbClr val="FFFFFF"/>
                  </a:solidFill>
                  <a:latin typeface="Open Sans Bold"/>
                  <a:ea typeface="Open Sans Bold"/>
                  <a:cs typeface="Open Sans Bold"/>
                  <a:sym typeface="Open Sans Bold"/>
                </a:rPr>
                <a:t>01</a:t>
              </a:r>
            </a:p>
          </p:txBody>
        </p:sp>
      </p:grpSp>
      <p:sp>
        <p:nvSpPr>
          <p:cNvPr name="TextBox 24" id="24"/>
          <p:cNvSpPr txBox="true"/>
          <p:nvPr/>
        </p:nvSpPr>
        <p:spPr>
          <a:xfrm rot="0">
            <a:off x="8413368" y="5958574"/>
            <a:ext cx="9534254" cy="3698468"/>
          </a:xfrm>
          <a:prstGeom prst="rect">
            <a:avLst/>
          </a:prstGeom>
        </p:spPr>
        <p:txBody>
          <a:bodyPr anchor="t" rtlCol="false" tIns="0" lIns="0" bIns="0" rIns="0">
            <a:spAutoFit/>
          </a:bodyPr>
          <a:lstStyle/>
          <a:p>
            <a:pPr algn="l">
              <a:lnSpc>
                <a:spcPts val="2997"/>
              </a:lnSpc>
            </a:pPr>
            <a:r>
              <a:rPr lang="en-US" sz="2141">
                <a:solidFill>
                  <a:srgbClr val="FFFFFF"/>
                </a:solidFill>
                <a:latin typeface="Canva Sans"/>
                <a:ea typeface="Canva Sans"/>
                <a:cs typeface="Canva Sans"/>
                <a:sym typeface="Canva Sans"/>
              </a:rPr>
              <a:t>    The application that is planned is designed to capture and display updates on space missions, like launches, active missions and the upcoming events. Data Sources: Data are retrieved from publicly available APIs (or prototypical APIs for hackathons) that provide real-time information about space missions. </a:t>
            </a:r>
          </a:p>
          <a:p>
            <a:pPr algn="l">
              <a:lnSpc>
                <a:spcPts val="2997"/>
              </a:lnSpc>
              <a:spcBef>
                <a:spcPct val="0"/>
              </a:spcBef>
            </a:pPr>
            <a:r>
              <a:rPr lang="en-US" sz="2141">
                <a:solidFill>
                  <a:srgbClr val="FFFFFF"/>
                </a:solidFill>
                <a:latin typeface="Canva Sans"/>
                <a:ea typeface="Canva Sans"/>
                <a:cs typeface="Canva Sans"/>
                <a:sym typeface="Canva Sans"/>
              </a:rPr>
              <a:t>    Users can see the latest mission info on to the site. In simple coding terms, we are using JavaScript used to make asynchronous calls to the API and hence dynamically update the information on the page. This feature ensures that users receive the most up-to-date information, thus making the portal more relevant and usable.</a:t>
            </a:r>
          </a:p>
        </p:txBody>
      </p:sp>
      <p:sp>
        <p:nvSpPr>
          <p:cNvPr name="TextBox 25" id="25"/>
          <p:cNvSpPr txBox="true"/>
          <p:nvPr/>
        </p:nvSpPr>
        <p:spPr>
          <a:xfrm rot="0">
            <a:off x="2769473" y="8011859"/>
            <a:ext cx="5304830" cy="490856"/>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Bicubik"/>
                <a:ea typeface="Bicubik"/>
                <a:cs typeface="Bicubik"/>
                <a:sym typeface="Bicubik"/>
              </a:rPr>
              <a:t>Real-Time Data Display</a:t>
            </a:r>
          </a:p>
        </p:txBody>
      </p:sp>
      <p:grpSp>
        <p:nvGrpSpPr>
          <p:cNvPr name="Group 26" id="26"/>
          <p:cNvGrpSpPr/>
          <p:nvPr/>
        </p:nvGrpSpPr>
        <p:grpSpPr>
          <a:xfrm rot="0">
            <a:off x="470807" y="0"/>
            <a:ext cx="17219675" cy="1045086"/>
            <a:chOff x="0" y="0"/>
            <a:chExt cx="22959566" cy="1393449"/>
          </a:xfrm>
        </p:grpSpPr>
        <p:grpSp>
          <p:nvGrpSpPr>
            <p:cNvPr name="Group 27" id="27"/>
            <p:cNvGrpSpPr/>
            <p:nvPr/>
          </p:nvGrpSpPr>
          <p:grpSpPr>
            <a:xfrm rot="0">
              <a:off x="22429744" y="465285"/>
              <a:ext cx="529822" cy="38662"/>
              <a:chOff x="0" y="0"/>
              <a:chExt cx="128243" cy="9358"/>
            </a:xfrm>
          </p:grpSpPr>
          <p:sp>
            <p:nvSpPr>
              <p:cNvPr name="Freeform 28" id="28"/>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E009B">
                      <a:alpha val="100000"/>
                    </a:srgbClr>
                  </a:gs>
                  <a:gs pos="100000">
                    <a:srgbClr val="EB00FF">
                      <a:alpha val="100000"/>
                    </a:srgbClr>
                  </a:gs>
                </a:gsLst>
                <a:lin ang="0"/>
              </a:gradFill>
            </p:spPr>
          </p:sp>
          <p:sp>
            <p:nvSpPr>
              <p:cNvPr name="TextBox 29" id="29"/>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30" id="30"/>
            <p:cNvGrpSpPr/>
            <p:nvPr/>
          </p:nvGrpSpPr>
          <p:grpSpPr>
            <a:xfrm rot="0">
              <a:off x="22429744" y="588089"/>
              <a:ext cx="529822" cy="38662"/>
              <a:chOff x="0" y="0"/>
              <a:chExt cx="128243" cy="9358"/>
            </a:xfrm>
          </p:grpSpPr>
          <p:sp>
            <p:nvSpPr>
              <p:cNvPr name="Freeform 31" id="31"/>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E009B">
                      <a:alpha val="100000"/>
                    </a:srgbClr>
                  </a:gs>
                  <a:gs pos="100000">
                    <a:srgbClr val="EB00FF">
                      <a:alpha val="100000"/>
                    </a:srgbClr>
                  </a:gs>
                </a:gsLst>
                <a:lin ang="0"/>
              </a:gradFill>
            </p:spPr>
          </p:sp>
          <p:sp>
            <p:nvSpPr>
              <p:cNvPr name="TextBox 32" id="32"/>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33" id="33">
              <a:hlinkClick r:id="rId11" tooltip="https://www.daiict.ac.in"/>
            </p:cNvPr>
            <p:cNvSpPr/>
            <p:nvPr/>
          </p:nvSpPr>
          <p:spPr>
            <a:xfrm flipH="false" flipV="false" rot="0">
              <a:off x="270162" y="350032"/>
              <a:ext cx="365903" cy="346693"/>
            </a:xfrm>
            <a:custGeom>
              <a:avLst/>
              <a:gdLst/>
              <a:ahLst/>
              <a:cxnLst/>
              <a:rect r="r" b="b" t="t" l="l"/>
              <a:pathLst>
                <a:path h="346693" w="365903">
                  <a:moveTo>
                    <a:pt x="0" y="0"/>
                  </a:moveTo>
                  <a:lnTo>
                    <a:pt x="365903" y="0"/>
                  </a:lnTo>
                  <a:lnTo>
                    <a:pt x="365903" y="346692"/>
                  </a:lnTo>
                  <a:lnTo>
                    <a:pt x="0" y="3466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4" id="34"/>
            <p:cNvSpPr/>
            <p:nvPr/>
          </p:nvSpPr>
          <p:spPr>
            <a:xfrm flipH="false" flipV="false" rot="0">
              <a:off x="0" y="0"/>
              <a:ext cx="1487713" cy="1393449"/>
            </a:xfrm>
            <a:custGeom>
              <a:avLst/>
              <a:gdLst/>
              <a:ahLst/>
              <a:cxnLst/>
              <a:rect r="r" b="b" t="t" l="l"/>
              <a:pathLst>
                <a:path h="1393449" w="1487713">
                  <a:moveTo>
                    <a:pt x="0" y="0"/>
                  </a:moveTo>
                  <a:lnTo>
                    <a:pt x="1487713" y="0"/>
                  </a:lnTo>
                  <a:lnTo>
                    <a:pt x="1487713" y="1393449"/>
                  </a:lnTo>
                  <a:lnTo>
                    <a:pt x="0" y="1393449"/>
                  </a:lnTo>
                  <a:lnTo>
                    <a:pt x="0" y="0"/>
                  </a:lnTo>
                  <a:close/>
                </a:path>
              </a:pathLst>
            </a:custGeom>
            <a:blipFill>
              <a:blip r:embed="rId12"/>
              <a:stretch>
                <a:fillRect l="-77989" t="0" r="-77989" b="-53045"/>
              </a:stretch>
            </a:blipFill>
          </p:spPr>
        </p:sp>
        <p:sp>
          <p:nvSpPr>
            <p:cNvPr name="TextBox 35" id="35"/>
            <p:cNvSpPr txBox="true"/>
            <p:nvPr/>
          </p:nvSpPr>
          <p:spPr>
            <a:xfrm rot="0">
              <a:off x="20626713" y="407687"/>
              <a:ext cx="1304614" cy="257810"/>
            </a:xfrm>
            <a:prstGeom prst="rect">
              <a:avLst/>
            </a:prstGeom>
          </p:spPr>
          <p:txBody>
            <a:bodyPr anchor="t" rtlCol="false" tIns="0" lIns="0" bIns="0" rIns="0">
              <a:spAutoFit/>
            </a:bodyPr>
            <a:lstStyle/>
            <a:p>
              <a:pPr algn="l">
                <a:lnSpc>
                  <a:spcPts val="1680"/>
                </a:lnSpc>
                <a:spcBef>
                  <a:spcPct val="0"/>
                </a:spcBef>
              </a:pPr>
              <a:r>
                <a:rPr lang="en-US" sz="1200" u="sng">
                  <a:solidFill>
                    <a:srgbClr val="FFFFFF"/>
                  </a:solidFill>
                  <a:latin typeface="Open Sans"/>
                  <a:ea typeface="Open Sans"/>
                  <a:cs typeface="Open Sans"/>
                  <a:sym typeface="Open Sans"/>
                  <a:hlinkClick r:id="rId13" tooltip="https://wa.me/919016171390"/>
                </a:rPr>
                <a:t>Contact</a:t>
              </a:r>
            </a:p>
          </p:txBody>
        </p:sp>
        <p:sp>
          <p:nvSpPr>
            <p:cNvPr name="TextBox 36" id="36"/>
            <p:cNvSpPr txBox="true"/>
            <p:nvPr/>
          </p:nvSpPr>
          <p:spPr>
            <a:xfrm rot="0">
              <a:off x="18552318" y="407687"/>
              <a:ext cx="1413996" cy="257810"/>
            </a:xfrm>
            <a:prstGeom prst="rect">
              <a:avLst/>
            </a:prstGeom>
          </p:spPr>
          <p:txBody>
            <a:bodyPr anchor="t" rtlCol="false" tIns="0" lIns="0" bIns="0" rIns="0">
              <a:spAutoFit/>
            </a:bodyPr>
            <a:lstStyle/>
            <a:p>
              <a:pPr algn="l">
                <a:lnSpc>
                  <a:spcPts val="1680"/>
                </a:lnSpc>
                <a:spcBef>
                  <a:spcPct val="0"/>
                </a:spcBef>
              </a:pPr>
              <a:r>
                <a:rPr lang="en-US" sz="1200" u="sng">
                  <a:solidFill>
                    <a:srgbClr val="FFFFFF"/>
                  </a:solidFill>
                  <a:latin typeface="Open Sans"/>
                  <a:ea typeface="Open Sans"/>
                  <a:cs typeface="Open Sans"/>
                  <a:sym typeface="Open Sans"/>
                  <a:hlinkClick r:id="rId14" tooltip="https://ih1.redbubble.net/image.5079300660.0551/raf,360x360,075,t,fafafa:ca443f4786.jpg"/>
                </a:rPr>
                <a:t>About Us</a:t>
              </a:r>
            </a:p>
          </p:txBody>
        </p:sp>
        <p:sp>
          <p:nvSpPr>
            <p:cNvPr name="TextBox 37" id="37"/>
            <p:cNvSpPr txBox="true"/>
            <p:nvPr/>
          </p:nvSpPr>
          <p:spPr>
            <a:xfrm rot="0">
              <a:off x="16812238" y="407687"/>
              <a:ext cx="1079680" cy="257810"/>
            </a:xfrm>
            <a:prstGeom prst="rect">
              <a:avLst/>
            </a:prstGeom>
          </p:spPr>
          <p:txBody>
            <a:bodyPr anchor="t" rtlCol="false" tIns="0" lIns="0" bIns="0" rIns="0">
              <a:spAutoFit/>
            </a:bodyPr>
            <a:lstStyle/>
            <a:p>
              <a:pPr algn="l">
                <a:lnSpc>
                  <a:spcPts val="1680"/>
                </a:lnSpc>
                <a:spcBef>
                  <a:spcPct val="0"/>
                </a:spcBef>
              </a:pPr>
              <a:r>
                <a:rPr lang="en-US" sz="1200" u="sng">
                  <a:solidFill>
                    <a:srgbClr val="FFFFFF"/>
                  </a:solidFill>
                  <a:latin typeface="Open Sans"/>
                  <a:ea typeface="Open Sans"/>
                  <a:cs typeface="Open Sans"/>
                  <a:sym typeface="Open Sans"/>
                  <a:hlinkClick r:id="rId15" tooltip="https://www.daiict.ac.in"/>
                </a:rPr>
                <a:t>Home</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03" r="0" b="-1703"/>
            </a:stretch>
          </a:blipFill>
        </p:spPr>
      </p:sp>
      <p:grpSp>
        <p:nvGrpSpPr>
          <p:cNvPr name="Group 3" id="3"/>
          <p:cNvGrpSpPr/>
          <p:nvPr/>
        </p:nvGrpSpPr>
        <p:grpSpPr>
          <a:xfrm rot="0">
            <a:off x="18144623" y="8078534"/>
            <a:ext cx="143377" cy="1179766"/>
            <a:chOff x="0" y="0"/>
            <a:chExt cx="46272" cy="380749"/>
          </a:xfrm>
        </p:grpSpPr>
        <p:sp>
          <p:nvSpPr>
            <p:cNvPr name="Freeform 4" id="4"/>
            <p:cNvSpPr/>
            <p:nvPr/>
          </p:nvSpPr>
          <p:spPr>
            <a:xfrm flipH="false" flipV="false" rot="0">
              <a:off x="0" y="0"/>
              <a:ext cx="46272" cy="380749"/>
            </a:xfrm>
            <a:custGeom>
              <a:avLst/>
              <a:gdLst/>
              <a:ahLst/>
              <a:cxnLst/>
              <a:rect r="r" b="b" t="t" l="l"/>
              <a:pathLst>
                <a:path h="380749" w="46272">
                  <a:moveTo>
                    <a:pt x="0" y="0"/>
                  </a:moveTo>
                  <a:lnTo>
                    <a:pt x="46272" y="0"/>
                  </a:lnTo>
                  <a:lnTo>
                    <a:pt x="46272" y="380749"/>
                  </a:lnTo>
                  <a:lnTo>
                    <a:pt x="0" y="380749"/>
                  </a:lnTo>
                  <a:close/>
                </a:path>
              </a:pathLst>
            </a:custGeom>
            <a:gradFill rotWithShape="true">
              <a:gsLst>
                <a:gs pos="0">
                  <a:srgbClr val="6E009B">
                    <a:alpha val="100000"/>
                  </a:srgbClr>
                </a:gs>
                <a:gs pos="100000">
                  <a:srgbClr val="EB00FF">
                    <a:alpha val="100000"/>
                  </a:srgbClr>
                </a:gs>
              </a:gsLst>
              <a:lin ang="2700000"/>
            </a:gradFill>
          </p:spPr>
        </p:sp>
        <p:sp>
          <p:nvSpPr>
            <p:cNvPr name="TextBox 5" id="5"/>
            <p:cNvSpPr txBox="true"/>
            <p:nvPr/>
          </p:nvSpPr>
          <p:spPr>
            <a:xfrm>
              <a:off x="0" y="-38100"/>
              <a:ext cx="46272" cy="418849"/>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424996" y="1028700"/>
            <a:ext cx="4114800" cy="4114800"/>
            <a:chOff x="0" y="0"/>
            <a:chExt cx="5486400" cy="5486400"/>
          </a:xfrm>
        </p:grpSpPr>
        <p:pic>
          <p:nvPicPr>
            <p:cNvPr name="Picture 7" id="7"/>
            <p:cNvPicPr>
              <a:picLocks noChangeAspect="true"/>
            </p:cNvPicPr>
            <p:nvPr/>
          </p:nvPicPr>
          <p:blipFill>
            <a:blip r:embed="rId3"/>
            <a:srcRect l="16687" t="0" r="16687" b="0"/>
            <a:stretch>
              <a:fillRect/>
            </a:stretch>
          </p:blipFill>
          <p:spPr>
            <a:xfrm flipH="false" flipV="false">
              <a:off x="0" y="0"/>
              <a:ext cx="5486400" cy="5486400"/>
            </a:xfrm>
            <a:prstGeom prst="rect">
              <a:avLst/>
            </a:prstGeom>
          </p:spPr>
        </p:pic>
      </p:grpSp>
      <p:grpSp>
        <p:nvGrpSpPr>
          <p:cNvPr name="Group 8" id="8"/>
          <p:cNvGrpSpPr/>
          <p:nvPr/>
        </p:nvGrpSpPr>
        <p:grpSpPr>
          <a:xfrm rot="0">
            <a:off x="0" y="1253440"/>
            <a:ext cx="1053872" cy="4114800"/>
            <a:chOff x="0" y="0"/>
            <a:chExt cx="150802" cy="588799"/>
          </a:xfrm>
        </p:grpSpPr>
        <p:sp>
          <p:nvSpPr>
            <p:cNvPr name="Freeform 9" id="9"/>
            <p:cNvSpPr/>
            <p:nvPr/>
          </p:nvSpPr>
          <p:spPr>
            <a:xfrm flipH="false" flipV="false" rot="0">
              <a:off x="0" y="0"/>
              <a:ext cx="150802" cy="588799"/>
            </a:xfrm>
            <a:custGeom>
              <a:avLst/>
              <a:gdLst/>
              <a:ahLst/>
              <a:cxnLst/>
              <a:rect r="r" b="b" t="t" l="l"/>
              <a:pathLst>
                <a:path h="588799" w="150802">
                  <a:moveTo>
                    <a:pt x="0" y="0"/>
                  </a:moveTo>
                  <a:lnTo>
                    <a:pt x="150802" y="0"/>
                  </a:lnTo>
                  <a:lnTo>
                    <a:pt x="150802" y="588799"/>
                  </a:lnTo>
                  <a:lnTo>
                    <a:pt x="0" y="588799"/>
                  </a:lnTo>
                  <a:close/>
                </a:path>
              </a:pathLst>
            </a:custGeom>
            <a:gradFill rotWithShape="true">
              <a:gsLst>
                <a:gs pos="0">
                  <a:srgbClr val="6E009B">
                    <a:alpha val="100000"/>
                  </a:srgbClr>
                </a:gs>
                <a:gs pos="100000">
                  <a:srgbClr val="EB00FF">
                    <a:alpha val="100000"/>
                  </a:srgbClr>
                </a:gs>
              </a:gsLst>
              <a:lin ang="2700000"/>
            </a:gradFill>
          </p:spPr>
        </p:sp>
        <p:sp>
          <p:nvSpPr>
            <p:cNvPr name="TextBox 10" id="10"/>
            <p:cNvSpPr txBox="true"/>
            <p:nvPr/>
          </p:nvSpPr>
          <p:spPr>
            <a:xfrm>
              <a:off x="0" y="-38100"/>
              <a:ext cx="150802" cy="626899"/>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911271" y="1253440"/>
            <a:ext cx="4114800" cy="4114800"/>
            <a:chOff x="0" y="0"/>
            <a:chExt cx="5486400" cy="5486400"/>
          </a:xfrm>
        </p:grpSpPr>
        <p:pic>
          <p:nvPicPr>
            <p:cNvPr name="Picture 12" id="12"/>
            <p:cNvPicPr>
              <a:picLocks noChangeAspect="true"/>
            </p:cNvPicPr>
            <p:nvPr/>
          </p:nvPicPr>
          <p:blipFill>
            <a:blip r:embed="rId4"/>
            <a:srcRect l="21875" t="0" r="21875" b="0"/>
            <a:stretch>
              <a:fillRect/>
            </a:stretch>
          </p:blipFill>
          <p:spPr>
            <a:xfrm flipH="false" flipV="false">
              <a:off x="0" y="0"/>
              <a:ext cx="5486400" cy="5486400"/>
            </a:xfrm>
            <a:prstGeom prst="rect">
              <a:avLst/>
            </a:prstGeom>
          </p:spPr>
        </p:pic>
      </p:grpSp>
      <p:grpSp>
        <p:nvGrpSpPr>
          <p:cNvPr name="Group 13" id="13"/>
          <p:cNvGrpSpPr/>
          <p:nvPr/>
        </p:nvGrpSpPr>
        <p:grpSpPr>
          <a:xfrm rot="0">
            <a:off x="10397546" y="1028700"/>
            <a:ext cx="4114800" cy="4114800"/>
            <a:chOff x="0" y="0"/>
            <a:chExt cx="5486400" cy="5486400"/>
          </a:xfrm>
        </p:grpSpPr>
        <p:pic>
          <p:nvPicPr>
            <p:cNvPr name="Picture 14" id="14"/>
            <p:cNvPicPr>
              <a:picLocks noChangeAspect="true"/>
            </p:cNvPicPr>
            <p:nvPr/>
          </p:nvPicPr>
          <p:blipFill>
            <a:blip r:embed="rId5"/>
            <a:srcRect l="16624" t="0" r="16625" b="0"/>
            <a:stretch>
              <a:fillRect/>
            </a:stretch>
          </p:blipFill>
          <p:spPr>
            <a:xfrm flipH="false" flipV="false">
              <a:off x="0" y="0"/>
              <a:ext cx="5486400" cy="5486400"/>
            </a:xfrm>
            <a:prstGeom prst="rect">
              <a:avLst/>
            </a:prstGeom>
          </p:spPr>
        </p:pic>
      </p:grpSp>
      <p:grpSp>
        <p:nvGrpSpPr>
          <p:cNvPr name="Group 15" id="15"/>
          <p:cNvGrpSpPr/>
          <p:nvPr/>
        </p:nvGrpSpPr>
        <p:grpSpPr>
          <a:xfrm rot="0">
            <a:off x="14883821" y="1253440"/>
            <a:ext cx="3404179" cy="4114800"/>
            <a:chOff x="0" y="0"/>
            <a:chExt cx="4538905" cy="5486400"/>
          </a:xfrm>
        </p:grpSpPr>
        <p:pic>
          <p:nvPicPr>
            <p:cNvPr name="Picture 16" id="16"/>
            <p:cNvPicPr>
              <a:picLocks noChangeAspect="true"/>
            </p:cNvPicPr>
            <p:nvPr/>
          </p:nvPicPr>
          <p:blipFill>
            <a:blip r:embed="rId6"/>
            <a:srcRect l="20726" t="0" r="24154" b="0"/>
            <a:stretch>
              <a:fillRect/>
            </a:stretch>
          </p:blipFill>
          <p:spPr>
            <a:xfrm flipH="false" flipV="false">
              <a:off x="0" y="0"/>
              <a:ext cx="4538905" cy="5486400"/>
            </a:xfrm>
            <a:prstGeom prst="rect">
              <a:avLst/>
            </a:prstGeom>
          </p:spPr>
        </p:pic>
      </p:grpSp>
      <p:sp>
        <p:nvSpPr>
          <p:cNvPr name="TextBox 17" id="17"/>
          <p:cNvSpPr txBox="true"/>
          <p:nvPr/>
        </p:nvSpPr>
        <p:spPr>
          <a:xfrm rot="0">
            <a:off x="1173535" y="6090065"/>
            <a:ext cx="6690361" cy="1004505"/>
          </a:xfrm>
          <a:prstGeom prst="rect">
            <a:avLst/>
          </a:prstGeom>
        </p:spPr>
        <p:txBody>
          <a:bodyPr anchor="t" rtlCol="false" tIns="0" lIns="0" bIns="0" rIns="0">
            <a:spAutoFit/>
          </a:bodyPr>
          <a:lstStyle/>
          <a:p>
            <a:pPr algn="l">
              <a:lnSpc>
                <a:spcPts val="8158"/>
              </a:lnSpc>
              <a:spcBef>
                <a:spcPct val="0"/>
              </a:spcBef>
            </a:pPr>
            <a:r>
              <a:rPr lang="en-US" sz="5827">
                <a:solidFill>
                  <a:srgbClr val="FFFFFF"/>
                </a:solidFill>
                <a:latin typeface="Bicubik"/>
                <a:ea typeface="Bicubik"/>
                <a:cs typeface="Bicubik"/>
                <a:sym typeface="Bicubik"/>
              </a:rPr>
              <a:t>KEY FEATURES</a:t>
            </a:r>
          </a:p>
        </p:txBody>
      </p:sp>
      <p:sp>
        <p:nvSpPr>
          <p:cNvPr name="Freeform 18" id="18"/>
          <p:cNvSpPr/>
          <p:nvPr/>
        </p:nvSpPr>
        <p:spPr>
          <a:xfrm flipH="false" flipV="false" rot="-5400000">
            <a:off x="2079023" y="6243779"/>
            <a:ext cx="240808" cy="2470689"/>
          </a:xfrm>
          <a:custGeom>
            <a:avLst/>
            <a:gdLst/>
            <a:ahLst/>
            <a:cxnLst/>
            <a:rect r="r" b="b" t="t" l="l"/>
            <a:pathLst>
              <a:path h="2470689" w="240808">
                <a:moveTo>
                  <a:pt x="0" y="0"/>
                </a:moveTo>
                <a:lnTo>
                  <a:pt x="240808" y="0"/>
                </a:lnTo>
                <a:lnTo>
                  <a:pt x="240808" y="2470689"/>
                </a:lnTo>
                <a:lnTo>
                  <a:pt x="0" y="247068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9" id="19"/>
          <p:cNvGrpSpPr/>
          <p:nvPr/>
        </p:nvGrpSpPr>
        <p:grpSpPr>
          <a:xfrm rot="0">
            <a:off x="1789214" y="7846353"/>
            <a:ext cx="904059" cy="917831"/>
            <a:chOff x="0" y="0"/>
            <a:chExt cx="800767" cy="812966"/>
          </a:xfrm>
        </p:grpSpPr>
        <p:sp>
          <p:nvSpPr>
            <p:cNvPr name="Freeform 20" id="20"/>
            <p:cNvSpPr/>
            <p:nvPr/>
          </p:nvSpPr>
          <p:spPr>
            <a:xfrm flipH="false" flipV="false" rot="0">
              <a:off x="0" y="0"/>
              <a:ext cx="800767" cy="812966"/>
            </a:xfrm>
            <a:custGeom>
              <a:avLst/>
              <a:gdLst/>
              <a:ahLst/>
              <a:cxnLst/>
              <a:rect r="r" b="b" t="t" l="l"/>
              <a:pathLst>
                <a:path h="812966" w="800767">
                  <a:moveTo>
                    <a:pt x="0" y="0"/>
                  </a:moveTo>
                  <a:lnTo>
                    <a:pt x="800767" y="0"/>
                  </a:lnTo>
                  <a:lnTo>
                    <a:pt x="800767" y="812966"/>
                  </a:lnTo>
                  <a:lnTo>
                    <a:pt x="0" y="812966"/>
                  </a:lnTo>
                  <a:close/>
                </a:path>
              </a:pathLst>
            </a:custGeom>
            <a:gradFill rotWithShape="true">
              <a:gsLst>
                <a:gs pos="0">
                  <a:srgbClr val="6E009B">
                    <a:alpha val="100000"/>
                  </a:srgbClr>
                </a:gs>
                <a:gs pos="100000">
                  <a:srgbClr val="EB00FF">
                    <a:alpha val="100000"/>
                  </a:srgbClr>
                </a:gs>
              </a:gsLst>
              <a:lin ang="2700000"/>
            </a:gradFill>
          </p:spPr>
        </p:sp>
        <p:sp>
          <p:nvSpPr>
            <p:cNvPr name="TextBox 21" id="21"/>
            <p:cNvSpPr txBox="true"/>
            <p:nvPr/>
          </p:nvSpPr>
          <p:spPr>
            <a:xfrm>
              <a:off x="0" y="-38100"/>
              <a:ext cx="800767" cy="851066"/>
            </a:xfrm>
            <a:prstGeom prst="rect">
              <a:avLst/>
            </a:prstGeom>
          </p:spPr>
          <p:txBody>
            <a:bodyPr anchor="ctr" rtlCol="false" tIns="57756" lIns="57756" bIns="57756" rIns="57756"/>
            <a:lstStyle/>
            <a:p>
              <a:pPr algn="ctr">
                <a:lnSpc>
                  <a:spcPts val="2659"/>
                </a:lnSpc>
              </a:pPr>
            </a:p>
          </p:txBody>
        </p:sp>
      </p:grpSp>
      <p:sp>
        <p:nvSpPr>
          <p:cNvPr name="TextBox 22" id="22"/>
          <p:cNvSpPr txBox="true"/>
          <p:nvPr/>
        </p:nvSpPr>
        <p:spPr>
          <a:xfrm rot="0">
            <a:off x="1932023" y="8058478"/>
            <a:ext cx="618441" cy="436431"/>
          </a:xfrm>
          <a:prstGeom prst="rect">
            <a:avLst/>
          </a:prstGeom>
        </p:spPr>
        <p:txBody>
          <a:bodyPr anchor="t" rtlCol="false" tIns="0" lIns="0" bIns="0" rIns="0">
            <a:spAutoFit/>
          </a:bodyPr>
          <a:lstStyle/>
          <a:p>
            <a:pPr algn="ctr">
              <a:lnSpc>
                <a:spcPts val="3520"/>
              </a:lnSpc>
              <a:spcBef>
                <a:spcPct val="0"/>
              </a:spcBef>
            </a:pPr>
            <a:r>
              <a:rPr lang="en-US" sz="2514">
                <a:solidFill>
                  <a:srgbClr val="FFFFFF"/>
                </a:solidFill>
                <a:latin typeface="Open Sans Bold"/>
                <a:ea typeface="Open Sans Bold"/>
                <a:cs typeface="Open Sans Bold"/>
                <a:sym typeface="Open Sans Bold"/>
              </a:rPr>
              <a:t>02</a:t>
            </a:r>
          </a:p>
        </p:txBody>
      </p:sp>
      <p:sp>
        <p:nvSpPr>
          <p:cNvPr name="TextBox 23" id="23"/>
          <p:cNvSpPr txBox="true"/>
          <p:nvPr/>
        </p:nvSpPr>
        <p:spPr>
          <a:xfrm rot="0">
            <a:off x="8107664" y="6037242"/>
            <a:ext cx="9793191" cy="3255238"/>
          </a:xfrm>
          <a:prstGeom prst="rect">
            <a:avLst/>
          </a:prstGeom>
        </p:spPr>
        <p:txBody>
          <a:bodyPr anchor="t" rtlCol="false" tIns="0" lIns="0" bIns="0" rIns="0">
            <a:spAutoFit/>
          </a:bodyPr>
          <a:lstStyle/>
          <a:p>
            <a:pPr algn="l">
              <a:lnSpc>
                <a:spcPts val="3277"/>
              </a:lnSpc>
            </a:pPr>
            <a:r>
              <a:rPr lang="en-US" sz="2341">
                <a:solidFill>
                  <a:srgbClr val="FFFFFF"/>
                </a:solidFill>
                <a:latin typeface="Canva Sans"/>
                <a:ea typeface="Canva Sans"/>
                <a:cs typeface="Canva Sans"/>
                <a:sym typeface="Canva Sans"/>
              </a:rPr>
              <a:t>    We are also planning to have a simple feedback form that allows users to give feedback or suggestions or even other related comments. User can even download any data in respective formats to his system storage. </a:t>
            </a:r>
          </a:p>
          <a:p>
            <a:pPr algn="l">
              <a:lnSpc>
                <a:spcPts val="3277"/>
              </a:lnSpc>
              <a:spcBef>
                <a:spcPct val="0"/>
              </a:spcBef>
            </a:pPr>
            <a:r>
              <a:rPr lang="en-US" sz="2341">
                <a:solidFill>
                  <a:srgbClr val="FFFFFF"/>
                </a:solidFill>
                <a:latin typeface="Canva Sans"/>
                <a:ea typeface="Canva Sans"/>
                <a:cs typeface="Canva Sans"/>
                <a:sym typeface="Canva Sans"/>
              </a:rPr>
              <a:t>   Thus we are also implementing a system for downloading asked information by users. Thus allowing user feedback makes the portal more interactive and user-friendly, and provides a way to engage with the audience and gather insights</a:t>
            </a:r>
          </a:p>
        </p:txBody>
      </p:sp>
      <p:sp>
        <p:nvSpPr>
          <p:cNvPr name="TextBox 24" id="24"/>
          <p:cNvSpPr txBox="true"/>
          <p:nvPr/>
        </p:nvSpPr>
        <p:spPr>
          <a:xfrm rot="0">
            <a:off x="2823345" y="8011859"/>
            <a:ext cx="4750237" cy="490856"/>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Bicubik"/>
                <a:ea typeface="Bicubik"/>
                <a:cs typeface="Bicubik"/>
                <a:sym typeface="Bicubik"/>
              </a:rPr>
              <a:t>Feedback Mechanism</a:t>
            </a:r>
          </a:p>
        </p:txBody>
      </p:sp>
      <p:grpSp>
        <p:nvGrpSpPr>
          <p:cNvPr name="Group 25" id="25"/>
          <p:cNvGrpSpPr/>
          <p:nvPr/>
        </p:nvGrpSpPr>
        <p:grpSpPr>
          <a:xfrm rot="0">
            <a:off x="470807" y="0"/>
            <a:ext cx="17219675" cy="1045086"/>
            <a:chOff x="0" y="0"/>
            <a:chExt cx="22959566" cy="1393449"/>
          </a:xfrm>
        </p:grpSpPr>
        <p:grpSp>
          <p:nvGrpSpPr>
            <p:cNvPr name="Group 26" id="26"/>
            <p:cNvGrpSpPr/>
            <p:nvPr/>
          </p:nvGrpSpPr>
          <p:grpSpPr>
            <a:xfrm rot="0">
              <a:off x="22429744" y="465285"/>
              <a:ext cx="529822" cy="38662"/>
              <a:chOff x="0" y="0"/>
              <a:chExt cx="128243" cy="9358"/>
            </a:xfrm>
          </p:grpSpPr>
          <p:sp>
            <p:nvSpPr>
              <p:cNvPr name="Freeform 27" id="27"/>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E009B">
                      <a:alpha val="100000"/>
                    </a:srgbClr>
                  </a:gs>
                  <a:gs pos="100000">
                    <a:srgbClr val="EB00FF">
                      <a:alpha val="100000"/>
                    </a:srgbClr>
                  </a:gs>
                </a:gsLst>
                <a:lin ang="0"/>
              </a:gradFill>
            </p:spPr>
          </p:sp>
          <p:sp>
            <p:nvSpPr>
              <p:cNvPr name="TextBox 28" id="28"/>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29" id="29"/>
            <p:cNvGrpSpPr/>
            <p:nvPr/>
          </p:nvGrpSpPr>
          <p:grpSpPr>
            <a:xfrm rot="0">
              <a:off x="22429744" y="588089"/>
              <a:ext cx="529822" cy="38662"/>
              <a:chOff x="0" y="0"/>
              <a:chExt cx="128243" cy="9358"/>
            </a:xfrm>
          </p:grpSpPr>
          <p:sp>
            <p:nvSpPr>
              <p:cNvPr name="Freeform 30" id="30"/>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E009B">
                      <a:alpha val="100000"/>
                    </a:srgbClr>
                  </a:gs>
                  <a:gs pos="100000">
                    <a:srgbClr val="EB00FF">
                      <a:alpha val="100000"/>
                    </a:srgbClr>
                  </a:gs>
                </a:gsLst>
                <a:lin ang="0"/>
              </a:gradFill>
            </p:spPr>
          </p:sp>
          <p:sp>
            <p:nvSpPr>
              <p:cNvPr name="TextBox 31" id="31"/>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32" id="32">
              <a:hlinkClick r:id="rId11" tooltip="https://www.daiict.ac.in"/>
            </p:cNvPr>
            <p:cNvSpPr/>
            <p:nvPr/>
          </p:nvSpPr>
          <p:spPr>
            <a:xfrm flipH="false" flipV="false" rot="0">
              <a:off x="270162" y="350032"/>
              <a:ext cx="365903" cy="346693"/>
            </a:xfrm>
            <a:custGeom>
              <a:avLst/>
              <a:gdLst/>
              <a:ahLst/>
              <a:cxnLst/>
              <a:rect r="r" b="b" t="t" l="l"/>
              <a:pathLst>
                <a:path h="346693" w="365903">
                  <a:moveTo>
                    <a:pt x="0" y="0"/>
                  </a:moveTo>
                  <a:lnTo>
                    <a:pt x="365903" y="0"/>
                  </a:lnTo>
                  <a:lnTo>
                    <a:pt x="365903" y="346692"/>
                  </a:lnTo>
                  <a:lnTo>
                    <a:pt x="0" y="3466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3" id="33"/>
            <p:cNvSpPr/>
            <p:nvPr/>
          </p:nvSpPr>
          <p:spPr>
            <a:xfrm flipH="false" flipV="false" rot="0">
              <a:off x="0" y="0"/>
              <a:ext cx="1487713" cy="1393449"/>
            </a:xfrm>
            <a:custGeom>
              <a:avLst/>
              <a:gdLst/>
              <a:ahLst/>
              <a:cxnLst/>
              <a:rect r="r" b="b" t="t" l="l"/>
              <a:pathLst>
                <a:path h="1393449" w="1487713">
                  <a:moveTo>
                    <a:pt x="0" y="0"/>
                  </a:moveTo>
                  <a:lnTo>
                    <a:pt x="1487713" y="0"/>
                  </a:lnTo>
                  <a:lnTo>
                    <a:pt x="1487713" y="1393449"/>
                  </a:lnTo>
                  <a:lnTo>
                    <a:pt x="0" y="1393449"/>
                  </a:lnTo>
                  <a:lnTo>
                    <a:pt x="0" y="0"/>
                  </a:lnTo>
                  <a:close/>
                </a:path>
              </a:pathLst>
            </a:custGeom>
            <a:blipFill>
              <a:blip r:embed="rId12"/>
              <a:stretch>
                <a:fillRect l="-77989" t="0" r="-77989" b="-53045"/>
              </a:stretch>
            </a:blipFill>
          </p:spPr>
        </p:sp>
        <p:sp>
          <p:nvSpPr>
            <p:cNvPr name="TextBox 34" id="34"/>
            <p:cNvSpPr txBox="true"/>
            <p:nvPr/>
          </p:nvSpPr>
          <p:spPr>
            <a:xfrm rot="0">
              <a:off x="20626713" y="407687"/>
              <a:ext cx="1304614" cy="257810"/>
            </a:xfrm>
            <a:prstGeom prst="rect">
              <a:avLst/>
            </a:prstGeom>
          </p:spPr>
          <p:txBody>
            <a:bodyPr anchor="t" rtlCol="false" tIns="0" lIns="0" bIns="0" rIns="0">
              <a:spAutoFit/>
            </a:bodyPr>
            <a:lstStyle/>
            <a:p>
              <a:pPr algn="l">
                <a:lnSpc>
                  <a:spcPts val="1680"/>
                </a:lnSpc>
                <a:spcBef>
                  <a:spcPct val="0"/>
                </a:spcBef>
              </a:pPr>
              <a:r>
                <a:rPr lang="en-US" sz="1200" u="sng">
                  <a:solidFill>
                    <a:srgbClr val="FFFFFF"/>
                  </a:solidFill>
                  <a:latin typeface="Open Sans"/>
                  <a:ea typeface="Open Sans"/>
                  <a:cs typeface="Open Sans"/>
                  <a:sym typeface="Open Sans"/>
                  <a:hlinkClick r:id="rId13" tooltip="https://wa.me/919016171390"/>
                </a:rPr>
                <a:t>Contact</a:t>
              </a:r>
            </a:p>
          </p:txBody>
        </p:sp>
        <p:sp>
          <p:nvSpPr>
            <p:cNvPr name="TextBox 35" id="35"/>
            <p:cNvSpPr txBox="true"/>
            <p:nvPr/>
          </p:nvSpPr>
          <p:spPr>
            <a:xfrm rot="0">
              <a:off x="18552318" y="407687"/>
              <a:ext cx="1413996" cy="257810"/>
            </a:xfrm>
            <a:prstGeom prst="rect">
              <a:avLst/>
            </a:prstGeom>
          </p:spPr>
          <p:txBody>
            <a:bodyPr anchor="t" rtlCol="false" tIns="0" lIns="0" bIns="0" rIns="0">
              <a:spAutoFit/>
            </a:bodyPr>
            <a:lstStyle/>
            <a:p>
              <a:pPr algn="l">
                <a:lnSpc>
                  <a:spcPts val="1680"/>
                </a:lnSpc>
                <a:spcBef>
                  <a:spcPct val="0"/>
                </a:spcBef>
              </a:pPr>
              <a:r>
                <a:rPr lang="en-US" sz="1200" u="sng">
                  <a:solidFill>
                    <a:srgbClr val="FFFFFF"/>
                  </a:solidFill>
                  <a:latin typeface="Open Sans"/>
                  <a:ea typeface="Open Sans"/>
                  <a:cs typeface="Open Sans"/>
                  <a:sym typeface="Open Sans"/>
                  <a:hlinkClick r:id="rId14" tooltip="https://ih1.redbubble.net/image.5079300660.0551/raf,360x360,075,t,fafafa:ca443f4786.jpg"/>
                </a:rPr>
                <a:t>About Us</a:t>
              </a:r>
            </a:p>
          </p:txBody>
        </p:sp>
        <p:sp>
          <p:nvSpPr>
            <p:cNvPr name="TextBox 36" id="36"/>
            <p:cNvSpPr txBox="true"/>
            <p:nvPr/>
          </p:nvSpPr>
          <p:spPr>
            <a:xfrm rot="0">
              <a:off x="16812238" y="407687"/>
              <a:ext cx="1079680" cy="257810"/>
            </a:xfrm>
            <a:prstGeom prst="rect">
              <a:avLst/>
            </a:prstGeom>
          </p:spPr>
          <p:txBody>
            <a:bodyPr anchor="t" rtlCol="false" tIns="0" lIns="0" bIns="0" rIns="0">
              <a:spAutoFit/>
            </a:bodyPr>
            <a:lstStyle/>
            <a:p>
              <a:pPr algn="l">
                <a:lnSpc>
                  <a:spcPts val="1680"/>
                </a:lnSpc>
                <a:spcBef>
                  <a:spcPct val="0"/>
                </a:spcBef>
              </a:pPr>
              <a:r>
                <a:rPr lang="en-US" sz="1200" u="sng">
                  <a:solidFill>
                    <a:srgbClr val="FFFFFF"/>
                  </a:solidFill>
                  <a:latin typeface="Open Sans"/>
                  <a:ea typeface="Open Sans"/>
                  <a:cs typeface="Open Sans"/>
                  <a:sym typeface="Open Sans"/>
                  <a:hlinkClick r:id="rId15" tooltip="https://www.daiict.ac.in"/>
                </a:rPr>
                <a:t>Home</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03" r="0" b="-1703"/>
            </a:stretch>
          </a:blipFill>
        </p:spPr>
      </p:sp>
      <p:grpSp>
        <p:nvGrpSpPr>
          <p:cNvPr name="Group 3" id="3"/>
          <p:cNvGrpSpPr/>
          <p:nvPr/>
        </p:nvGrpSpPr>
        <p:grpSpPr>
          <a:xfrm rot="0">
            <a:off x="18144623" y="8078534"/>
            <a:ext cx="143377" cy="1179766"/>
            <a:chOff x="0" y="0"/>
            <a:chExt cx="46272" cy="380749"/>
          </a:xfrm>
        </p:grpSpPr>
        <p:sp>
          <p:nvSpPr>
            <p:cNvPr name="Freeform 4" id="4"/>
            <p:cNvSpPr/>
            <p:nvPr/>
          </p:nvSpPr>
          <p:spPr>
            <a:xfrm flipH="false" flipV="false" rot="0">
              <a:off x="0" y="0"/>
              <a:ext cx="46272" cy="380749"/>
            </a:xfrm>
            <a:custGeom>
              <a:avLst/>
              <a:gdLst/>
              <a:ahLst/>
              <a:cxnLst/>
              <a:rect r="r" b="b" t="t" l="l"/>
              <a:pathLst>
                <a:path h="380749" w="46272">
                  <a:moveTo>
                    <a:pt x="0" y="0"/>
                  </a:moveTo>
                  <a:lnTo>
                    <a:pt x="46272" y="0"/>
                  </a:lnTo>
                  <a:lnTo>
                    <a:pt x="46272" y="380749"/>
                  </a:lnTo>
                  <a:lnTo>
                    <a:pt x="0" y="380749"/>
                  </a:lnTo>
                  <a:close/>
                </a:path>
              </a:pathLst>
            </a:custGeom>
            <a:gradFill rotWithShape="true">
              <a:gsLst>
                <a:gs pos="0">
                  <a:srgbClr val="6E009B">
                    <a:alpha val="100000"/>
                  </a:srgbClr>
                </a:gs>
                <a:gs pos="100000">
                  <a:srgbClr val="EB00FF">
                    <a:alpha val="100000"/>
                  </a:srgbClr>
                </a:gs>
              </a:gsLst>
              <a:lin ang="2700000"/>
            </a:gradFill>
          </p:spPr>
        </p:sp>
        <p:sp>
          <p:nvSpPr>
            <p:cNvPr name="TextBox 5" id="5"/>
            <p:cNvSpPr txBox="true"/>
            <p:nvPr/>
          </p:nvSpPr>
          <p:spPr>
            <a:xfrm>
              <a:off x="0" y="-38100"/>
              <a:ext cx="46272" cy="418849"/>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424996" y="1028700"/>
            <a:ext cx="4114800" cy="4114800"/>
            <a:chOff x="0" y="0"/>
            <a:chExt cx="5486400" cy="5486400"/>
          </a:xfrm>
        </p:grpSpPr>
        <p:pic>
          <p:nvPicPr>
            <p:cNvPr name="Picture 7" id="7"/>
            <p:cNvPicPr>
              <a:picLocks noChangeAspect="true"/>
            </p:cNvPicPr>
            <p:nvPr/>
          </p:nvPicPr>
          <p:blipFill>
            <a:blip r:embed="rId3"/>
            <a:srcRect l="16687" t="0" r="16687" b="0"/>
            <a:stretch>
              <a:fillRect/>
            </a:stretch>
          </p:blipFill>
          <p:spPr>
            <a:xfrm flipH="false" flipV="false">
              <a:off x="0" y="0"/>
              <a:ext cx="5486400" cy="5486400"/>
            </a:xfrm>
            <a:prstGeom prst="rect">
              <a:avLst/>
            </a:prstGeom>
          </p:spPr>
        </p:pic>
      </p:grpSp>
      <p:grpSp>
        <p:nvGrpSpPr>
          <p:cNvPr name="Group 8" id="8"/>
          <p:cNvGrpSpPr/>
          <p:nvPr/>
        </p:nvGrpSpPr>
        <p:grpSpPr>
          <a:xfrm rot="0">
            <a:off x="0" y="1253440"/>
            <a:ext cx="1053872" cy="4114800"/>
            <a:chOff x="0" y="0"/>
            <a:chExt cx="150802" cy="588799"/>
          </a:xfrm>
        </p:grpSpPr>
        <p:sp>
          <p:nvSpPr>
            <p:cNvPr name="Freeform 9" id="9"/>
            <p:cNvSpPr/>
            <p:nvPr/>
          </p:nvSpPr>
          <p:spPr>
            <a:xfrm flipH="false" flipV="false" rot="0">
              <a:off x="0" y="0"/>
              <a:ext cx="150802" cy="588799"/>
            </a:xfrm>
            <a:custGeom>
              <a:avLst/>
              <a:gdLst/>
              <a:ahLst/>
              <a:cxnLst/>
              <a:rect r="r" b="b" t="t" l="l"/>
              <a:pathLst>
                <a:path h="588799" w="150802">
                  <a:moveTo>
                    <a:pt x="0" y="0"/>
                  </a:moveTo>
                  <a:lnTo>
                    <a:pt x="150802" y="0"/>
                  </a:lnTo>
                  <a:lnTo>
                    <a:pt x="150802" y="588799"/>
                  </a:lnTo>
                  <a:lnTo>
                    <a:pt x="0" y="588799"/>
                  </a:lnTo>
                  <a:close/>
                </a:path>
              </a:pathLst>
            </a:custGeom>
            <a:gradFill rotWithShape="true">
              <a:gsLst>
                <a:gs pos="0">
                  <a:srgbClr val="6E009B">
                    <a:alpha val="100000"/>
                  </a:srgbClr>
                </a:gs>
                <a:gs pos="100000">
                  <a:srgbClr val="EB00FF">
                    <a:alpha val="100000"/>
                  </a:srgbClr>
                </a:gs>
              </a:gsLst>
              <a:lin ang="2700000"/>
            </a:gradFill>
          </p:spPr>
        </p:sp>
        <p:sp>
          <p:nvSpPr>
            <p:cNvPr name="TextBox 10" id="10"/>
            <p:cNvSpPr txBox="true"/>
            <p:nvPr/>
          </p:nvSpPr>
          <p:spPr>
            <a:xfrm>
              <a:off x="0" y="-38100"/>
              <a:ext cx="150802" cy="626899"/>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911271" y="1253440"/>
            <a:ext cx="4114800" cy="4114800"/>
            <a:chOff x="0" y="0"/>
            <a:chExt cx="5486400" cy="5486400"/>
          </a:xfrm>
        </p:grpSpPr>
        <p:pic>
          <p:nvPicPr>
            <p:cNvPr name="Picture 12" id="12"/>
            <p:cNvPicPr>
              <a:picLocks noChangeAspect="true"/>
            </p:cNvPicPr>
            <p:nvPr/>
          </p:nvPicPr>
          <p:blipFill>
            <a:blip r:embed="rId4"/>
            <a:srcRect l="21875" t="0" r="21875" b="0"/>
            <a:stretch>
              <a:fillRect/>
            </a:stretch>
          </p:blipFill>
          <p:spPr>
            <a:xfrm flipH="false" flipV="false">
              <a:off x="0" y="0"/>
              <a:ext cx="5486400" cy="5486400"/>
            </a:xfrm>
            <a:prstGeom prst="rect">
              <a:avLst/>
            </a:prstGeom>
          </p:spPr>
        </p:pic>
      </p:grpSp>
      <p:grpSp>
        <p:nvGrpSpPr>
          <p:cNvPr name="Group 13" id="13"/>
          <p:cNvGrpSpPr/>
          <p:nvPr/>
        </p:nvGrpSpPr>
        <p:grpSpPr>
          <a:xfrm rot="0">
            <a:off x="10397546" y="1028700"/>
            <a:ext cx="4114800" cy="4114800"/>
            <a:chOff x="0" y="0"/>
            <a:chExt cx="5486400" cy="5486400"/>
          </a:xfrm>
        </p:grpSpPr>
        <p:pic>
          <p:nvPicPr>
            <p:cNvPr name="Picture 14" id="14"/>
            <p:cNvPicPr>
              <a:picLocks noChangeAspect="true"/>
            </p:cNvPicPr>
            <p:nvPr/>
          </p:nvPicPr>
          <p:blipFill>
            <a:blip r:embed="rId5"/>
            <a:srcRect l="16624" t="0" r="16625" b="0"/>
            <a:stretch>
              <a:fillRect/>
            </a:stretch>
          </p:blipFill>
          <p:spPr>
            <a:xfrm flipH="false" flipV="false">
              <a:off x="0" y="0"/>
              <a:ext cx="5486400" cy="5486400"/>
            </a:xfrm>
            <a:prstGeom prst="rect">
              <a:avLst/>
            </a:prstGeom>
          </p:spPr>
        </p:pic>
      </p:grpSp>
      <p:grpSp>
        <p:nvGrpSpPr>
          <p:cNvPr name="Group 15" id="15"/>
          <p:cNvGrpSpPr/>
          <p:nvPr/>
        </p:nvGrpSpPr>
        <p:grpSpPr>
          <a:xfrm rot="0">
            <a:off x="14883821" y="1253440"/>
            <a:ext cx="3404179" cy="4114800"/>
            <a:chOff x="0" y="0"/>
            <a:chExt cx="4538905" cy="5486400"/>
          </a:xfrm>
        </p:grpSpPr>
        <p:pic>
          <p:nvPicPr>
            <p:cNvPr name="Picture 16" id="16"/>
            <p:cNvPicPr>
              <a:picLocks noChangeAspect="true"/>
            </p:cNvPicPr>
            <p:nvPr/>
          </p:nvPicPr>
          <p:blipFill>
            <a:blip r:embed="rId6"/>
            <a:srcRect l="20726" t="0" r="24154" b="0"/>
            <a:stretch>
              <a:fillRect/>
            </a:stretch>
          </p:blipFill>
          <p:spPr>
            <a:xfrm flipH="false" flipV="false">
              <a:off x="0" y="0"/>
              <a:ext cx="4538905" cy="5486400"/>
            </a:xfrm>
            <a:prstGeom prst="rect">
              <a:avLst/>
            </a:prstGeom>
          </p:spPr>
        </p:pic>
      </p:grpSp>
      <p:sp>
        <p:nvSpPr>
          <p:cNvPr name="TextBox 17" id="17"/>
          <p:cNvSpPr txBox="true"/>
          <p:nvPr/>
        </p:nvSpPr>
        <p:spPr>
          <a:xfrm rot="0">
            <a:off x="1173535" y="6090065"/>
            <a:ext cx="6690361" cy="1004505"/>
          </a:xfrm>
          <a:prstGeom prst="rect">
            <a:avLst/>
          </a:prstGeom>
        </p:spPr>
        <p:txBody>
          <a:bodyPr anchor="t" rtlCol="false" tIns="0" lIns="0" bIns="0" rIns="0">
            <a:spAutoFit/>
          </a:bodyPr>
          <a:lstStyle/>
          <a:p>
            <a:pPr algn="l">
              <a:lnSpc>
                <a:spcPts val="8158"/>
              </a:lnSpc>
              <a:spcBef>
                <a:spcPct val="0"/>
              </a:spcBef>
            </a:pPr>
            <a:r>
              <a:rPr lang="en-US" sz="5827">
                <a:solidFill>
                  <a:srgbClr val="FFFFFF"/>
                </a:solidFill>
                <a:latin typeface="Bicubik"/>
                <a:ea typeface="Bicubik"/>
                <a:cs typeface="Bicubik"/>
                <a:sym typeface="Bicubik"/>
              </a:rPr>
              <a:t>KEY FEATURES</a:t>
            </a:r>
          </a:p>
        </p:txBody>
      </p:sp>
      <p:sp>
        <p:nvSpPr>
          <p:cNvPr name="Freeform 18" id="18"/>
          <p:cNvSpPr/>
          <p:nvPr/>
        </p:nvSpPr>
        <p:spPr>
          <a:xfrm flipH="false" flipV="false" rot="-5400000">
            <a:off x="2079023" y="6243779"/>
            <a:ext cx="240808" cy="2470689"/>
          </a:xfrm>
          <a:custGeom>
            <a:avLst/>
            <a:gdLst/>
            <a:ahLst/>
            <a:cxnLst/>
            <a:rect r="r" b="b" t="t" l="l"/>
            <a:pathLst>
              <a:path h="2470689" w="240808">
                <a:moveTo>
                  <a:pt x="0" y="0"/>
                </a:moveTo>
                <a:lnTo>
                  <a:pt x="240808" y="0"/>
                </a:lnTo>
                <a:lnTo>
                  <a:pt x="240808" y="2470689"/>
                </a:lnTo>
                <a:lnTo>
                  <a:pt x="0" y="247068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9" id="19"/>
          <p:cNvGrpSpPr/>
          <p:nvPr/>
        </p:nvGrpSpPr>
        <p:grpSpPr>
          <a:xfrm rot="0">
            <a:off x="1789214" y="7846353"/>
            <a:ext cx="904059" cy="917831"/>
            <a:chOff x="0" y="0"/>
            <a:chExt cx="800767" cy="812966"/>
          </a:xfrm>
        </p:grpSpPr>
        <p:sp>
          <p:nvSpPr>
            <p:cNvPr name="Freeform 20" id="20"/>
            <p:cNvSpPr/>
            <p:nvPr/>
          </p:nvSpPr>
          <p:spPr>
            <a:xfrm flipH="false" flipV="false" rot="0">
              <a:off x="0" y="0"/>
              <a:ext cx="800767" cy="812966"/>
            </a:xfrm>
            <a:custGeom>
              <a:avLst/>
              <a:gdLst/>
              <a:ahLst/>
              <a:cxnLst/>
              <a:rect r="r" b="b" t="t" l="l"/>
              <a:pathLst>
                <a:path h="812966" w="800767">
                  <a:moveTo>
                    <a:pt x="0" y="0"/>
                  </a:moveTo>
                  <a:lnTo>
                    <a:pt x="800767" y="0"/>
                  </a:lnTo>
                  <a:lnTo>
                    <a:pt x="800767" y="812966"/>
                  </a:lnTo>
                  <a:lnTo>
                    <a:pt x="0" y="812966"/>
                  </a:lnTo>
                  <a:close/>
                </a:path>
              </a:pathLst>
            </a:custGeom>
            <a:gradFill rotWithShape="true">
              <a:gsLst>
                <a:gs pos="0">
                  <a:srgbClr val="6E009B">
                    <a:alpha val="100000"/>
                  </a:srgbClr>
                </a:gs>
                <a:gs pos="100000">
                  <a:srgbClr val="EB00FF">
                    <a:alpha val="100000"/>
                  </a:srgbClr>
                </a:gs>
              </a:gsLst>
              <a:lin ang="2700000"/>
            </a:gradFill>
          </p:spPr>
        </p:sp>
        <p:sp>
          <p:nvSpPr>
            <p:cNvPr name="TextBox 21" id="21"/>
            <p:cNvSpPr txBox="true"/>
            <p:nvPr/>
          </p:nvSpPr>
          <p:spPr>
            <a:xfrm>
              <a:off x="0" y="-38100"/>
              <a:ext cx="800767" cy="851066"/>
            </a:xfrm>
            <a:prstGeom prst="rect">
              <a:avLst/>
            </a:prstGeom>
          </p:spPr>
          <p:txBody>
            <a:bodyPr anchor="ctr" rtlCol="false" tIns="57756" lIns="57756" bIns="57756" rIns="57756"/>
            <a:lstStyle/>
            <a:p>
              <a:pPr algn="ctr">
                <a:lnSpc>
                  <a:spcPts val="2659"/>
                </a:lnSpc>
              </a:pPr>
            </a:p>
          </p:txBody>
        </p:sp>
      </p:grpSp>
      <p:sp>
        <p:nvSpPr>
          <p:cNvPr name="TextBox 22" id="22"/>
          <p:cNvSpPr txBox="true"/>
          <p:nvPr/>
        </p:nvSpPr>
        <p:spPr>
          <a:xfrm rot="0">
            <a:off x="1932023" y="8058478"/>
            <a:ext cx="618441" cy="436431"/>
          </a:xfrm>
          <a:prstGeom prst="rect">
            <a:avLst/>
          </a:prstGeom>
        </p:spPr>
        <p:txBody>
          <a:bodyPr anchor="t" rtlCol="false" tIns="0" lIns="0" bIns="0" rIns="0">
            <a:spAutoFit/>
          </a:bodyPr>
          <a:lstStyle/>
          <a:p>
            <a:pPr algn="ctr">
              <a:lnSpc>
                <a:spcPts val="3520"/>
              </a:lnSpc>
              <a:spcBef>
                <a:spcPct val="0"/>
              </a:spcBef>
            </a:pPr>
            <a:r>
              <a:rPr lang="en-US" sz="2514">
                <a:solidFill>
                  <a:srgbClr val="FFFFFF"/>
                </a:solidFill>
                <a:latin typeface="Open Sans Bold"/>
                <a:ea typeface="Open Sans Bold"/>
                <a:cs typeface="Open Sans Bold"/>
                <a:sym typeface="Open Sans Bold"/>
              </a:rPr>
              <a:t>03</a:t>
            </a:r>
          </a:p>
        </p:txBody>
      </p:sp>
      <p:sp>
        <p:nvSpPr>
          <p:cNvPr name="TextBox 23" id="23"/>
          <p:cNvSpPr txBox="true"/>
          <p:nvPr/>
        </p:nvSpPr>
        <p:spPr>
          <a:xfrm rot="0">
            <a:off x="8055174" y="6024739"/>
            <a:ext cx="9898171" cy="2977228"/>
          </a:xfrm>
          <a:prstGeom prst="rect">
            <a:avLst/>
          </a:prstGeom>
        </p:spPr>
        <p:txBody>
          <a:bodyPr anchor="t" rtlCol="false" tIns="0" lIns="0" bIns="0" rIns="0">
            <a:spAutoFit/>
          </a:bodyPr>
          <a:lstStyle/>
          <a:p>
            <a:pPr algn="l">
              <a:lnSpc>
                <a:spcPts val="3375"/>
              </a:lnSpc>
            </a:pPr>
            <a:r>
              <a:rPr lang="en-US" sz="2411">
                <a:solidFill>
                  <a:srgbClr val="FFFFFF"/>
                </a:solidFill>
                <a:latin typeface="Canva Sans"/>
                <a:ea typeface="Canva Sans"/>
                <a:cs typeface="Canva Sans"/>
                <a:sym typeface="Canva Sans"/>
              </a:rPr>
              <a:t>    We are designing the application to be fully responsive, and streamlined for a seamless experience on all devices i.e. desktops, tablets and smartphones</a:t>
            </a:r>
          </a:p>
          <a:p>
            <a:pPr algn="l">
              <a:lnSpc>
                <a:spcPts val="3375"/>
              </a:lnSpc>
              <a:spcBef>
                <a:spcPct val="0"/>
              </a:spcBef>
            </a:pPr>
            <a:r>
              <a:rPr lang="en-US" sz="2411">
                <a:solidFill>
                  <a:srgbClr val="FFFFFF"/>
                </a:solidFill>
                <a:latin typeface="Canva Sans"/>
                <a:ea typeface="Canva Sans"/>
                <a:cs typeface="Canva Sans"/>
                <a:sym typeface="Canva Sans"/>
              </a:rPr>
              <a:t>    </a:t>
            </a:r>
            <a:r>
              <a:rPr lang="en-US" sz="2411">
                <a:solidFill>
                  <a:srgbClr val="FFFFFF"/>
                </a:solidFill>
                <a:latin typeface="Canva Sans"/>
                <a:ea typeface="Canva Sans"/>
                <a:cs typeface="Canva Sans"/>
                <a:sym typeface="Canva Sans"/>
              </a:rPr>
              <a:t>The web-app’s layout and elements automatically change based on screen size and orientation. We plan to ensure that the portal is accessible on mobile devices is important, so that many users can access the website when and where they want...</a:t>
            </a:r>
          </a:p>
        </p:txBody>
      </p:sp>
      <p:sp>
        <p:nvSpPr>
          <p:cNvPr name="TextBox 24" id="24"/>
          <p:cNvSpPr txBox="true"/>
          <p:nvPr/>
        </p:nvSpPr>
        <p:spPr>
          <a:xfrm rot="0">
            <a:off x="2834767" y="8004054"/>
            <a:ext cx="4174212" cy="490856"/>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Bicubik"/>
                <a:ea typeface="Bicubik"/>
                <a:cs typeface="Bicubik"/>
                <a:sym typeface="Bicubik"/>
              </a:rPr>
              <a:t>Responsive Design</a:t>
            </a:r>
          </a:p>
        </p:txBody>
      </p:sp>
      <p:grpSp>
        <p:nvGrpSpPr>
          <p:cNvPr name="Group 25" id="25"/>
          <p:cNvGrpSpPr/>
          <p:nvPr/>
        </p:nvGrpSpPr>
        <p:grpSpPr>
          <a:xfrm rot="0">
            <a:off x="470807" y="0"/>
            <a:ext cx="17219675" cy="1045086"/>
            <a:chOff x="0" y="0"/>
            <a:chExt cx="22959566" cy="1393449"/>
          </a:xfrm>
        </p:grpSpPr>
        <p:grpSp>
          <p:nvGrpSpPr>
            <p:cNvPr name="Group 26" id="26"/>
            <p:cNvGrpSpPr/>
            <p:nvPr/>
          </p:nvGrpSpPr>
          <p:grpSpPr>
            <a:xfrm rot="0">
              <a:off x="22429744" y="465285"/>
              <a:ext cx="529822" cy="38662"/>
              <a:chOff x="0" y="0"/>
              <a:chExt cx="128243" cy="9358"/>
            </a:xfrm>
          </p:grpSpPr>
          <p:sp>
            <p:nvSpPr>
              <p:cNvPr name="Freeform 27" id="27"/>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E009B">
                      <a:alpha val="100000"/>
                    </a:srgbClr>
                  </a:gs>
                  <a:gs pos="100000">
                    <a:srgbClr val="EB00FF">
                      <a:alpha val="100000"/>
                    </a:srgbClr>
                  </a:gs>
                </a:gsLst>
                <a:lin ang="0"/>
              </a:gradFill>
            </p:spPr>
          </p:sp>
          <p:sp>
            <p:nvSpPr>
              <p:cNvPr name="TextBox 28" id="28"/>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29" id="29"/>
            <p:cNvGrpSpPr/>
            <p:nvPr/>
          </p:nvGrpSpPr>
          <p:grpSpPr>
            <a:xfrm rot="0">
              <a:off x="22429744" y="588089"/>
              <a:ext cx="529822" cy="38662"/>
              <a:chOff x="0" y="0"/>
              <a:chExt cx="128243" cy="9358"/>
            </a:xfrm>
          </p:grpSpPr>
          <p:sp>
            <p:nvSpPr>
              <p:cNvPr name="Freeform 30" id="30"/>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E009B">
                      <a:alpha val="100000"/>
                    </a:srgbClr>
                  </a:gs>
                  <a:gs pos="100000">
                    <a:srgbClr val="EB00FF">
                      <a:alpha val="100000"/>
                    </a:srgbClr>
                  </a:gs>
                </a:gsLst>
                <a:lin ang="0"/>
              </a:gradFill>
            </p:spPr>
          </p:sp>
          <p:sp>
            <p:nvSpPr>
              <p:cNvPr name="TextBox 31" id="31"/>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32" id="32">
              <a:hlinkClick r:id="rId11" tooltip="https://www.daiict.ac.in"/>
            </p:cNvPr>
            <p:cNvSpPr/>
            <p:nvPr/>
          </p:nvSpPr>
          <p:spPr>
            <a:xfrm flipH="false" flipV="false" rot="0">
              <a:off x="270162" y="350032"/>
              <a:ext cx="365903" cy="346693"/>
            </a:xfrm>
            <a:custGeom>
              <a:avLst/>
              <a:gdLst/>
              <a:ahLst/>
              <a:cxnLst/>
              <a:rect r="r" b="b" t="t" l="l"/>
              <a:pathLst>
                <a:path h="346693" w="365903">
                  <a:moveTo>
                    <a:pt x="0" y="0"/>
                  </a:moveTo>
                  <a:lnTo>
                    <a:pt x="365903" y="0"/>
                  </a:lnTo>
                  <a:lnTo>
                    <a:pt x="365903" y="346692"/>
                  </a:lnTo>
                  <a:lnTo>
                    <a:pt x="0" y="3466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3" id="33"/>
            <p:cNvSpPr/>
            <p:nvPr/>
          </p:nvSpPr>
          <p:spPr>
            <a:xfrm flipH="false" flipV="false" rot="0">
              <a:off x="0" y="0"/>
              <a:ext cx="1487713" cy="1393449"/>
            </a:xfrm>
            <a:custGeom>
              <a:avLst/>
              <a:gdLst/>
              <a:ahLst/>
              <a:cxnLst/>
              <a:rect r="r" b="b" t="t" l="l"/>
              <a:pathLst>
                <a:path h="1393449" w="1487713">
                  <a:moveTo>
                    <a:pt x="0" y="0"/>
                  </a:moveTo>
                  <a:lnTo>
                    <a:pt x="1487713" y="0"/>
                  </a:lnTo>
                  <a:lnTo>
                    <a:pt x="1487713" y="1393449"/>
                  </a:lnTo>
                  <a:lnTo>
                    <a:pt x="0" y="1393449"/>
                  </a:lnTo>
                  <a:lnTo>
                    <a:pt x="0" y="0"/>
                  </a:lnTo>
                  <a:close/>
                </a:path>
              </a:pathLst>
            </a:custGeom>
            <a:blipFill>
              <a:blip r:embed="rId12"/>
              <a:stretch>
                <a:fillRect l="-77989" t="0" r="-77989" b="-53045"/>
              </a:stretch>
            </a:blipFill>
          </p:spPr>
        </p:sp>
        <p:sp>
          <p:nvSpPr>
            <p:cNvPr name="TextBox 34" id="34"/>
            <p:cNvSpPr txBox="true"/>
            <p:nvPr/>
          </p:nvSpPr>
          <p:spPr>
            <a:xfrm rot="0">
              <a:off x="20626713" y="407687"/>
              <a:ext cx="1304614" cy="257810"/>
            </a:xfrm>
            <a:prstGeom prst="rect">
              <a:avLst/>
            </a:prstGeom>
          </p:spPr>
          <p:txBody>
            <a:bodyPr anchor="t" rtlCol="false" tIns="0" lIns="0" bIns="0" rIns="0">
              <a:spAutoFit/>
            </a:bodyPr>
            <a:lstStyle/>
            <a:p>
              <a:pPr algn="l">
                <a:lnSpc>
                  <a:spcPts val="1680"/>
                </a:lnSpc>
                <a:spcBef>
                  <a:spcPct val="0"/>
                </a:spcBef>
              </a:pPr>
              <a:r>
                <a:rPr lang="en-US" sz="1200" u="sng">
                  <a:solidFill>
                    <a:srgbClr val="FFFFFF"/>
                  </a:solidFill>
                  <a:latin typeface="Open Sans"/>
                  <a:ea typeface="Open Sans"/>
                  <a:cs typeface="Open Sans"/>
                  <a:sym typeface="Open Sans"/>
                  <a:hlinkClick r:id="rId13" tooltip="https://wa.me/919016171390"/>
                </a:rPr>
                <a:t>Contact</a:t>
              </a:r>
            </a:p>
          </p:txBody>
        </p:sp>
        <p:sp>
          <p:nvSpPr>
            <p:cNvPr name="TextBox 35" id="35"/>
            <p:cNvSpPr txBox="true"/>
            <p:nvPr/>
          </p:nvSpPr>
          <p:spPr>
            <a:xfrm rot="0">
              <a:off x="18552318" y="407687"/>
              <a:ext cx="1413996" cy="257810"/>
            </a:xfrm>
            <a:prstGeom prst="rect">
              <a:avLst/>
            </a:prstGeom>
          </p:spPr>
          <p:txBody>
            <a:bodyPr anchor="t" rtlCol="false" tIns="0" lIns="0" bIns="0" rIns="0">
              <a:spAutoFit/>
            </a:bodyPr>
            <a:lstStyle/>
            <a:p>
              <a:pPr algn="l">
                <a:lnSpc>
                  <a:spcPts val="1680"/>
                </a:lnSpc>
                <a:spcBef>
                  <a:spcPct val="0"/>
                </a:spcBef>
              </a:pPr>
              <a:r>
                <a:rPr lang="en-US" sz="1200" u="sng">
                  <a:solidFill>
                    <a:srgbClr val="FFFFFF"/>
                  </a:solidFill>
                  <a:latin typeface="Open Sans"/>
                  <a:ea typeface="Open Sans"/>
                  <a:cs typeface="Open Sans"/>
                  <a:sym typeface="Open Sans"/>
                  <a:hlinkClick r:id="rId14" tooltip="https://ih1.redbubble.net/image.5079300660.0551/raf,360x360,075,t,fafafa:ca443f4786.jpg"/>
                </a:rPr>
                <a:t>About Us</a:t>
              </a:r>
            </a:p>
          </p:txBody>
        </p:sp>
        <p:sp>
          <p:nvSpPr>
            <p:cNvPr name="TextBox 36" id="36"/>
            <p:cNvSpPr txBox="true"/>
            <p:nvPr/>
          </p:nvSpPr>
          <p:spPr>
            <a:xfrm rot="0">
              <a:off x="16812238" y="407687"/>
              <a:ext cx="1079680" cy="257810"/>
            </a:xfrm>
            <a:prstGeom prst="rect">
              <a:avLst/>
            </a:prstGeom>
          </p:spPr>
          <p:txBody>
            <a:bodyPr anchor="t" rtlCol="false" tIns="0" lIns="0" bIns="0" rIns="0">
              <a:spAutoFit/>
            </a:bodyPr>
            <a:lstStyle/>
            <a:p>
              <a:pPr algn="l">
                <a:lnSpc>
                  <a:spcPts val="1680"/>
                </a:lnSpc>
                <a:spcBef>
                  <a:spcPct val="0"/>
                </a:spcBef>
              </a:pPr>
              <a:r>
                <a:rPr lang="en-US" sz="1200" u="sng">
                  <a:solidFill>
                    <a:srgbClr val="FFFFFF"/>
                  </a:solidFill>
                  <a:latin typeface="Open Sans"/>
                  <a:ea typeface="Open Sans"/>
                  <a:cs typeface="Open Sans"/>
                  <a:sym typeface="Open Sans"/>
                  <a:hlinkClick r:id="rId15" tooltip="https://www.daiict.ac.in"/>
                </a:rPr>
                <a:t>Home</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03" r="0" b="-1703"/>
            </a:stretch>
          </a:blipFill>
        </p:spPr>
      </p:sp>
      <p:grpSp>
        <p:nvGrpSpPr>
          <p:cNvPr name="Group 3" id="3"/>
          <p:cNvGrpSpPr/>
          <p:nvPr/>
        </p:nvGrpSpPr>
        <p:grpSpPr>
          <a:xfrm rot="0">
            <a:off x="18144623" y="8078534"/>
            <a:ext cx="143377" cy="1179766"/>
            <a:chOff x="0" y="0"/>
            <a:chExt cx="46272" cy="380749"/>
          </a:xfrm>
        </p:grpSpPr>
        <p:sp>
          <p:nvSpPr>
            <p:cNvPr name="Freeform 4" id="4"/>
            <p:cNvSpPr/>
            <p:nvPr/>
          </p:nvSpPr>
          <p:spPr>
            <a:xfrm flipH="false" flipV="false" rot="0">
              <a:off x="0" y="0"/>
              <a:ext cx="46272" cy="380749"/>
            </a:xfrm>
            <a:custGeom>
              <a:avLst/>
              <a:gdLst/>
              <a:ahLst/>
              <a:cxnLst/>
              <a:rect r="r" b="b" t="t" l="l"/>
              <a:pathLst>
                <a:path h="380749" w="46272">
                  <a:moveTo>
                    <a:pt x="0" y="0"/>
                  </a:moveTo>
                  <a:lnTo>
                    <a:pt x="46272" y="0"/>
                  </a:lnTo>
                  <a:lnTo>
                    <a:pt x="46272" y="380749"/>
                  </a:lnTo>
                  <a:lnTo>
                    <a:pt x="0" y="380749"/>
                  </a:lnTo>
                  <a:close/>
                </a:path>
              </a:pathLst>
            </a:custGeom>
            <a:gradFill rotWithShape="true">
              <a:gsLst>
                <a:gs pos="0">
                  <a:srgbClr val="6E009B">
                    <a:alpha val="100000"/>
                  </a:srgbClr>
                </a:gs>
                <a:gs pos="100000">
                  <a:srgbClr val="EB00FF">
                    <a:alpha val="100000"/>
                  </a:srgbClr>
                </a:gs>
              </a:gsLst>
              <a:lin ang="2700000"/>
            </a:gradFill>
          </p:spPr>
        </p:sp>
        <p:sp>
          <p:nvSpPr>
            <p:cNvPr name="TextBox 5" id="5"/>
            <p:cNvSpPr txBox="true"/>
            <p:nvPr/>
          </p:nvSpPr>
          <p:spPr>
            <a:xfrm>
              <a:off x="0" y="-38100"/>
              <a:ext cx="46272" cy="418849"/>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0" y="5221154"/>
            <a:ext cx="3839665" cy="3650681"/>
            <a:chOff x="0" y="0"/>
            <a:chExt cx="5119553" cy="4867575"/>
          </a:xfrm>
        </p:grpSpPr>
        <p:pic>
          <p:nvPicPr>
            <p:cNvPr name="Picture 7" id="7"/>
            <p:cNvPicPr>
              <a:picLocks noChangeAspect="true"/>
            </p:cNvPicPr>
            <p:nvPr/>
          </p:nvPicPr>
          <p:blipFill>
            <a:blip r:embed="rId3"/>
            <a:srcRect l="12659" t="0" r="28178" b="0"/>
            <a:stretch>
              <a:fillRect/>
            </a:stretch>
          </p:blipFill>
          <p:spPr>
            <a:xfrm flipH="false" flipV="false">
              <a:off x="0" y="0"/>
              <a:ext cx="5119553" cy="4867575"/>
            </a:xfrm>
            <a:prstGeom prst="rect">
              <a:avLst/>
            </a:prstGeom>
          </p:spPr>
        </p:pic>
      </p:grpSp>
      <p:grpSp>
        <p:nvGrpSpPr>
          <p:cNvPr name="Group 8" id="8"/>
          <p:cNvGrpSpPr/>
          <p:nvPr/>
        </p:nvGrpSpPr>
        <p:grpSpPr>
          <a:xfrm rot="0">
            <a:off x="0" y="9258300"/>
            <a:ext cx="7968899" cy="1028700"/>
            <a:chOff x="0" y="0"/>
            <a:chExt cx="1140293" cy="147200"/>
          </a:xfrm>
        </p:grpSpPr>
        <p:sp>
          <p:nvSpPr>
            <p:cNvPr name="Freeform 9" id="9"/>
            <p:cNvSpPr/>
            <p:nvPr/>
          </p:nvSpPr>
          <p:spPr>
            <a:xfrm flipH="false" flipV="false" rot="0">
              <a:off x="0" y="0"/>
              <a:ext cx="1140293" cy="147200"/>
            </a:xfrm>
            <a:custGeom>
              <a:avLst/>
              <a:gdLst/>
              <a:ahLst/>
              <a:cxnLst/>
              <a:rect r="r" b="b" t="t" l="l"/>
              <a:pathLst>
                <a:path h="147200" w="1140293">
                  <a:moveTo>
                    <a:pt x="0" y="0"/>
                  </a:moveTo>
                  <a:lnTo>
                    <a:pt x="1140293" y="0"/>
                  </a:lnTo>
                  <a:lnTo>
                    <a:pt x="1140293" y="147200"/>
                  </a:lnTo>
                  <a:lnTo>
                    <a:pt x="0" y="147200"/>
                  </a:lnTo>
                  <a:close/>
                </a:path>
              </a:pathLst>
            </a:custGeom>
            <a:gradFill rotWithShape="true">
              <a:gsLst>
                <a:gs pos="0">
                  <a:srgbClr val="6E009B">
                    <a:alpha val="100000"/>
                  </a:srgbClr>
                </a:gs>
                <a:gs pos="100000">
                  <a:srgbClr val="EB00FF">
                    <a:alpha val="100000"/>
                  </a:srgbClr>
                </a:gs>
              </a:gsLst>
              <a:lin ang="2700000"/>
            </a:gradFill>
          </p:spPr>
        </p:sp>
        <p:sp>
          <p:nvSpPr>
            <p:cNvPr name="TextBox 10" id="10"/>
            <p:cNvSpPr txBox="true"/>
            <p:nvPr/>
          </p:nvSpPr>
          <p:spPr>
            <a:xfrm>
              <a:off x="0" y="-38100"/>
              <a:ext cx="1140293" cy="1853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0" y="1028700"/>
            <a:ext cx="7968899" cy="3801929"/>
            <a:chOff x="0" y="0"/>
            <a:chExt cx="10625199" cy="5069239"/>
          </a:xfrm>
        </p:grpSpPr>
        <p:pic>
          <p:nvPicPr>
            <p:cNvPr name="Picture 12" id="12"/>
            <p:cNvPicPr>
              <a:picLocks noChangeAspect="true"/>
            </p:cNvPicPr>
            <p:nvPr/>
          </p:nvPicPr>
          <p:blipFill>
            <a:blip r:embed="rId4"/>
            <a:srcRect l="0" t="14195" r="0" b="14195"/>
            <a:stretch>
              <a:fillRect/>
            </a:stretch>
          </p:blipFill>
          <p:spPr>
            <a:xfrm flipH="false" flipV="false">
              <a:off x="0" y="0"/>
              <a:ext cx="10625199" cy="5069239"/>
            </a:xfrm>
            <a:prstGeom prst="rect">
              <a:avLst/>
            </a:prstGeom>
          </p:spPr>
        </p:pic>
      </p:grpSp>
      <p:grpSp>
        <p:nvGrpSpPr>
          <p:cNvPr name="Group 13" id="13"/>
          <p:cNvGrpSpPr/>
          <p:nvPr/>
        </p:nvGrpSpPr>
        <p:grpSpPr>
          <a:xfrm rot="0">
            <a:off x="4129234" y="5221154"/>
            <a:ext cx="3839665" cy="3650681"/>
            <a:chOff x="0" y="0"/>
            <a:chExt cx="5119553" cy="4867575"/>
          </a:xfrm>
        </p:grpSpPr>
        <p:pic>
          <p:nvPicPr>
            <p:cNvPr name="Picture 14" id="14"/>
            <p:cNvPicPr>
              <a:picLocks noChangeAspect="true"/>
            </p:cNvPicPr>
            <p:nvPr/>
          </p:nvPicPr>
          <p:blipFill>
            <a:blip r:embed="rId5"/>
            <a:srcRect l="29934" t="0" r="10903" b="0"/>
            <a:stretch>
              <a:fillRect/>
            </a:stretch>
          </p:blipFill>
          <p:spPr>
            <a:xfrm flipH="false" flipV="false">
              <a:off x="0" y="0"/>
              <a:ext cx="5119553" cy="4867575"/>
            </a:xfrm>
            <a:prstGeom prst="rect">
              <a:avLst/>
            </a:prstGeom>
          </p:spPr>
        </p:pic>
      </p:grpSp>
      <p:sp>
        <p:nvSpPr>
          <p:cNvPr name="TextBox 15" id="15"/>
          <p:cNvSpPr txBox="true"/>
          <p:nvPr/>
        </p:nvSpPr>
        <p:spPr>
          <a:xfrm rot="0">
            <a:off x="9560013" y="1300078"/>
            <a:ext cx="7188552" cy="1988120"/>
          </a:xfrm>
          <a:prstGeom prst="rect">
            <a:avLst/>
          </a:prstGeom>
        </p:spPr>
        <p:txBody>
          <a:bodyPr anchor="t" rtlCol="false" tIns="0" lIns="0" bIns="0" rIns="0">
            <a:spAutoFit/>
          </a:bodyPr>
          <a:lstStyle/>
          <a:p>
            <a:pPr algn="l">
              <a:lnSpc>
                <a:spcPts val="8018"/>
              </a:lnSpc>
              <a:spcBef>
                <a:spcPct val="0"/>
              </a:spcBef>
            </a:pPr>
            <a:r>
              <a:rPr lang="en-US" sz="5727">
                <a:solidFill>
                  <a:srgbClr val="FFFFFF"/>
                </a:solidFill>
                <a:latin typeface="IBM Plex Mono"/>
                <a:ea typeface="IBM Plex Mono"/>
                <a:cs typeface="IBM Plex Mono"/>
                <a:sym typeface="IBM Plex Mono"/>
              </a:rPr>
              <a:t>FUTURE ENHANCEMENTS </a:t>
            </a:r>
          </a:p>
        </p:txBody>
      </p:sp>
      <p:sp>
        <p:nvSpPr>
          <p:cNvPr name="Freeform 16" id="16"/>
          <p:cNvSpPr/>
          <p:nvPr/>
        </p:nvSpPr>
        <p:spPr>
          <a:xfrm flipH="false" flipV="false" rot="-5400000">
            <a:off x="11418187" y="2052853"/>
            <a:ext cx="240808" cy="2470689"/>
          </a:xfrm>
          <a:custGeom>
            <a:avLst/>
            <a:gdLst/>
            <a:ahLst/>
            <a:cxnLst/>
            <a:rect r="r" b="b" t="t" l="l"/>
            <a:pathLst>
              <a:path h="2470689" w="240808">
                <a:moveTo>
                  <a:pt x="0" y="0"/>
                </a:moveTo>
                <a:lnTo>
                  <a:pt x="240808" y="0"/>
                </a:lnTo>
                <a:lnTo>
                  <a:pt x="240808" y="2470690"/>
                </a:lnTo>
                <a:lnTo>
                  <a:pt x="0" y="24706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9338906" y="4037252"/>
            <a:ext cx="6870059" cy="3957044"/>
          </a:xfrm>
          <a:prstGeom prst="rect">
            <a:avLst/>
          </a:prstGeom>
        </p:spPr>
        <p:txBody>
          <a:bodyPr anchor="t" rtlCol="false" tIns="0" lIns="0" bIns="0" rIns="0">
            <a:spAutoFit/>
          </a:bodyPr>
          <a:lstStyle/>
          <a:p>
            <a:pPr algn="l" marL="612266" indent="-306133" lvl="1">
              <a:lnSpc>
                <a:spcPts val="3970"/>
              </a:lnSpc>
              <a:buFont typeface="Arial"/>
              <a:buChar char="•"/>
            </a:pPr>
            <a:r>
              <a:rPr lang="en-US" sz="2835">
                <a:solidFill>
                  <a:srgbClr val="FFFFFF"/>
                </a:solidFill>
                <a:latin typeface="Bicubik"/>
                <a:ea typeface="Bicubik"/>
                <a:cs typeface="Bicubik"/>
                <a:sym typeface="Bicubik"/>
              </a:rPr>
              <a:t>Real-Time Notifications</a:t>
            </a:r>
          </a:p>
          <a:p>
            <a:pPr algn="l" marL="612266" indent="-306133" lvl="1">
              <a:lnSpc>
                <a:spcPts val="3970"/>
              </a:lnSpc>
              <a:buFont typeface="Arial"/>
              <a:buChar char="•"/>
            </a:pPr>
            <a:r>
              <a:rPr lang="en-US" sz="2835">
                <a:solidFill>
                  <a:srgbClr val="FFFFFF"/>
                </a:solidFill>
                <a:latin typeface="Bicubik"/>
                <a:ea typeface="Bicubik"/>
                <a:cs typeface="Bicubik"/>
                <a:sym typeface="Bicubik"/>
              </a:rPr>
              <a:t>Interactive Timelines(Chronological)</a:t>
            </a:r>
          </a:p>
          <a:p>
            <a:pPr algn="l" marL="612266" indent="-306133" lvl="1">
              <a:lnSpc>
                <a:spcPts val="3970"/>
              </a:lnSpc>
              <a:buFont typeface="Arial"/>
              <a:buChar char="•"/>
            </a:pPr>
            <a:r>
              <a:rPr lang="en-US" sz="2835">
                <a:solidFill>
                  <a:srgbClr val="FFFFFF"/>
                </a:solidFill>
                <a:latin typeface="Bicubik"/>
                <a:ea typeface="Bicubik"/>
                <a:cs typeface="Bicubik"/>
                <a:sym typeface="Bicubik"/>
              </a:rPr>
              <a:t>Data Comparisons</a:t>
            </a:r>
          </a:p>
          <a:p>
            <a:pPr algn="l" marL="612266" indent="-306133" lvl="1">
              <a:lnSpc>
                <a:spcPts val="3970"/>
              </a:lnSpc>
              <a:buFont typeface="Arial"/>
              <a:buChar char="•"/>
            </a:pPr>
            <a:r>
              <a:rPr lang="en-US" sz="2835">
                <a:solidFill>
                  <a:srgbClr val="FFFFFF"/>
                </a:solidFill>
                <a:latin typeface="Bicubik"/>
                <a:ea typeface="Bicubik"/>
                <a:cs typeface="Bicubik"/>
                <a:sym typeface="Bicubik"/>
              </a:rPr>
              <a:t>Government Data Integration</a:t>
            </a:r>
          </a:p>
          <a:p>
            <a:pPr algn="l" marL="612266" indent="-306133" lvl="1">
              <a:lnSpc>
                <a:spcPts val="3970"/>
              </a:lnSpc>
              <a:buFont typeface="Arial"/>
              <a:buChar char="•"/>
            </a:pPr>
            <a:r>
              <a:rPr lang="en-US" sz="2835">
                <a:solidFill>
                  <a:srgbClr val="FFFFFF"/>
                </a:solidFill>
                <a:latin typeface="Bicubik"/>
                <a:ea typeface="Bicubik"/>
                <a:cs typeface="Bicubik"/>
                <a:sym typeface="Bicubik"/>
              </a:rPr>
              <a:t>Social Media Sharing</a:t>
            </a:r>
          </a:p>
          <a:p>
            <a:pPr algn="l">
              <a:lnSpc>
                <a:spcPts val="3970"/>
              </a:lnSpc>
              <a:spcBef>
                <a:spcPct val="0"/>
              </a:spcBef>
            </a:pPr>
          </a:p>
        </p:txBody>
      </p:sp>
      <p:grpSp>
        <p:nvGrpSpPr>
          <p:cNvPr name="Group 18" id="18"/>
          <p:cNvGrpSpPr/>
          <p:nvPr/>
        </p:nvGrpSpPr>
        <p:grpSpPr>
          <a:xfrm rot="0">
            <a:off x="470807" y="0"/>
            <a:ext cx="17219675" cy="1045086"/>
            <a:chOff x="0" y="0"/>
            <a:chExt cx="22959566" cy="1393449"/>
          </a:xfrm>
        </p:grpSpPr>
        <p:grpSp>
          <p:nvGrpSpPr>
            <p:cNvPr name="Group 19" id="19"/>
            <p:cNvGrpSpPr/>
            <p:nvPr/>
          </p:nvGrpSpPr>
          <p:grpSpPr>
            <a:xfrm rot="0">
              <a:off x="22429744" y="465285"/>
              <a:ext cx="529822" cy="38662"/>
              <a:chOff x="0" y="0"/>
              <a:chExt cx="128243" cy="9358"/>
            </a:xfrm>
          </p:grpSpPr>
          <p:sp>
            <p:nvSpPr>
              <p:cNvPr name="Freeform 20" id="20"/>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E009B">
                      <a:alpha val="100000"/>
                    </a:srgbClr>
                  </a:gs>
                  <a:gs pos="100000">
                    <a:srgbClr val="EB00FF">
                      <a:alpha val="100000"/>
                    </a:srgbClr>
                  </a:gs>
                </a:gsLst>
                <a:lin ang="0"/>
              </a:gradFill>
            </p:spPr>
          </p:sp>
          <p:sp>
            <p:nvSpPr>
              <p:cNvPr name="TextBox 21" id="21"/>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0">
              <a:off x="22429744" y="588089"/>
              <a:ext cx="529822" cy="38662"/>
              <a:chOff x="0" y="0"/>
              <a:chExt cx="128243" cy="9358"/>
            </a:xfrm>
          </p:grpSpPr>
          <p:sp>
            <p:nvSpPr>
              <p:cNvPr name="Freeform 23" id="2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E009B">
                      <a:alpha val="100000"/>
                    </a:srgbClr>
                  </a:gs>
                  <a:gs pos="100000">
                    <a:srgbClr val="EB00FF">
                      <a:alpha val="100000"/>
                    </a:srgbClr>
                  </a:gs>
                </a:gsLst>
                <a:lin ang="0"/>
              </a:gradFill>
            </p:spPr>
          </p:sp>
          <p:sp>
            <p:nvSpPr>
              <p:cNvPr name="TextBox 24" id="2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25" id="25">
              <a:hlinkClick r:id="rId10" tooltip="https://www.daiict.ac.in"/>
            </p:cNvPr>
            <p:cNvSpPr/>
            <p:nvPr/>
          </p:nvSpPr>
          <p:spPr>
            <a:xfrm flipH="false" flipV="false" rot="0">
              <a:off x="270162" y="350032"/>
              <a:ext cx="365903" cy="346693"/>
            </a:xfrm>
            <a:custGeom>
              <a:avLst/>
              <a:gdLst/>
              <a:ahLst/>
              <a:cxnLst/>
              <a:rect r="r" b="b" t="t" l="l"/>
              <a:pathLst>
                <a:path h="346693" w="365903">
                  <a:moveTo>
                    <a:pt x="0" y="0"/>
                  </a:moveTo>
                  <a:lnTo>
                    <a:pt x="365903" y="0"/>
                  </a:lnTo>
                  <a:lnTo>
                    <a:pt x="365903" y="346692"/>
                  </a:lnTo>
                  <a:lnTo>
                    <a:pt x="0" y="34669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6" id="26"/>
            <p:cNvSpPr/>
            <p:nvPr/>
          </p:nvSpPr>
          <p:spPr>
            <a:xfrm flipH="false" flipV="false" rot="0">
              <a:off x="0" y="0"/>
              <a:ext cx="1487713" cy="1393449"/>
            </a:xfrm>
            <a:custGeom>
              <a:avLst/>
              <a:gdLst/>
              <a:ahLst/>
              <a:cxnLst/>
              <a:rect r="r" b="b" t="t" l="l"/>
              <a:pathLst>
                <a:path h="1393449" w="1487713">
                  <a:moveTo>
                    <a:pt x="0" y="0"/>
                  </a:moveTo>
                  <a:lnTo>
                    <a:pt x="1487713" y="0"/>
                  </a:lnTo>
                  <a:lnTo>
                    <a:pt x="1487713" y="1393449"/>
                  </a:lnTo>
                  <a:lnTo>
                    <a:pt x="0" y="1393449"/>
                  </a:lnTo>
                  <a:lnTo>
                    <a:pt x="0" y="0"/>
                  </a:lnTo>
                  <a:close/>
                </a:path>
              </a:pathLst>
            </a:custGeom>
            <a:blipFill>
              <a:blip r:embed="rId11"/>
              <a:stretch>
                <a:fillRect l="-77989" t="0" r="-77989" b="-53045"/>
              </a:stretch>
            </a:blipFill>
          </p:spPr>
        </p:sp>
        <p:sp>
          <p:nvSpPr>
            <p:cNvPr name="TextBox 27" id="27"/>
            <p:cNvSpPr txBox="true"/>
            <p:nvPr/>
          </p:nvSpPr>
          <p:spPr>
            <a:xfrm rot="0">
              <a:off x="20626713" y="407687"/>
              <a:ext cx="1304614" cy="257810"/>
            </a:xfrm>
            <a:prstGeom prst="rect">
              <a:avLst/>
            </a:prstGeom>
          </p:spPr>
          <p:txBody>
            <a:bodyPr anchor="t" rtlCol="false" tIns="0" lIns="0" bIns="0" rIns="0">
              <a:spAutoFit/>
            </a:bodyPr>
            <a:lstStyle/>
            <a:p>
              <a:pPr algn="l">
                <a:lnSpc>
                  <a:spcPts val="1680"/>
                </a:lnSpc>
                <a:spcBef>
                  <a:spcPct val="0"/>
                </a:spcBef>
              </a:pPr>
              <a:r>
                <a:rPr lang="en-US" sz="1200" u="sng">
                  <a:solidFill>
                    <a:srgbClr val="FFFFFF"/>
                  </a:solidFill>
                  <a:latin typeface="Open Sans"/>
                  <a:ea typeface="Open Sans"/>
                  <a:cs typeface="Open Sans"/>
                  <a:sym typeface="Open Sans"/>
                  <a:hlinkClick r:id="rId12" tooltip="https://wa.me/919016171390"/>
                </a:rPr>
                <a:t>Contact</a:t>
              </a:r>
            </a:p>
          </p:txBody>
        </p:sp>
        <p:sp>
          <p:nvSpPr>
            <p:cNvPr name="TextBox 28" id="28"/>
            <p:cNvSpPr txBox="true"/>
            <p:nvPr/>
          </p:nvSpPr>
          <p:spPr>
            <a:xfrm rot="0">
              <a:off x="18552318" y="407687"/>
              <a:ext cx="1413996" cy="257810"/>
            </a:xfrm>
            <a:prstGeom prst="rect">
              <a:avLst/>
            </a:prstGeom>
          </p:spPr>
          <p:txBody>
            <a:bodyPr anchor="t" rtlCol="false" tIns="0" lIns="0" bIns="0" rIns="0">
              <a:spAutoFit/>
            </a:bodyPr>
            <a:lstStyle/>
            <a:p>
              <a:pPr algn="l">
                <a:lnSpc>
                  <a:spcPts val="1680"/>
                </a:lnSpc>
                <a:spcBef>
                  <a:spcPct val="0"/>
                </a:spcBef>
              </a:pPr>
              <a:r>
                <a:rPr lang="en-US" sz="1200" u="sng">
                  <a:solidFill>
                    <a:srgbClr val="FFFFFF"/>
                  </a:solidFill>
                  <a:latin typeface="Open Sans"/>
                  <a:ea typeface="Open Sans"/>
                  <a:cs typeface="Open Sans"/>
                  <a:sym typeface="Open Sans"/>
                  <a:hlinkClick r:id="rId13" tooltip="https://ih1.redbubble.net/image.5079300660.0551/raf,360x360,075,t,fafafa:ca443f4786.jpg"/>
                </a:rPr>
                <a:t>About Us</a:t>
              </a:r>
            </a:p>
          </p:txBody>
        </p:sp>
        <p:sp>
          <p:nvSpPr>
            <p:cNvPr name="TextBox 29" id="29"/>
            <p:cNvSpPr txBox="true"/>
            <p:nvPr/>
          </p:nvSpPr>
          <p:spPr>
            <a:xfrm rot="0">
              <a:off x="16812238" y="407687"/>
              <a:ext cx="1079680" cy="257810"/>
            </a:xfrm>
            <a:prstGeom prst="rect">
              <a:avLst/>
            </a:prstGeom>
          </p:spPr>
          <p:txBody>
            <a:bodyPr anchor="t" rtlCol="false" tIns="0" lIns="0" bIns="0" rIns="0">
              <a:spAutoFit/>
            </a:bodyPr>
            <a:lstStyle/>
            <a:p>
              <a:pPr algn="l">
                <a:lnSpc>
                  <a:spcPts val="1680"/>
                </a:lnSpc>
                <a:spcBef>
                  <a:spcPct val="0"/>
                </a:spcBef>
              </a:pPr>
              <a:r>
                <a:rPr lang="en-US" sz="1200" u="sng">
                  <a:solidFill>
                    <a:srgbClr val="FFFFFF"/>
                  </a:solidFill>
                  <a:latin typeface="Open Sans"/>
                  <a:ea typeface="Open Sans"/>
                  <a:cs typeface="Open Sans"/>
                  <a:sym typeface="Open Sans"/>
                  <a:hlinkClick r:id="rId14" tooltip="https://www.daiict.ac.in"/>
                </a:rPr>
                <a:t>Home</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03" r="0" b="-1703"/>
            </a:stretch>
          </a:blipFill>
        </p:spPr>
      </p:sp>
      <p:grpSp>
        <p:nvGrpSpPr>
          <p:cNvPr name="Group 3" id="3"/>
          <p:cNvGrpSpPr/>
          <p:nvPr/>
        </p:nvGrpSpPr>
        <p:grpSpPr>
          <a:xfrm rot="0">
            <a:off x="18144623" y="8078534"/>
            <a:ext cx="143377" cy="1179766"/>
            <a:chOff x="0" y="0"/>
            <a:chExt cx="46272" cy="380749"/>
          </a:xfrm>
        </p:grpSpPr>
        <p:sp>
          <p:nvSpPr>
            <p:cNvPr name="Freeform 4" id="4"/>
            <p:cNvSpPr/>
            <p:nvPr/>
          </p:nvSpPr>
          <p:spPr>
            <a:xfrm flipH="false" flipV="false" rot="0">
              <a:off x="0" y="0"/>
              <a:ext cx="46272" cy="380749"/>
            </a:xfrm>
            <a:custGeom>
              <a:avLst/>
              <a:gdLst/>
              <a:ahLst/>
              <a:cxnLst/>
              <a:rect r="r" b="b" t="t" l="l"/>
              <a:pathLst>
                <a:path h="380749" w="46272">
                  <a:moveTo>
                    <a:pt x="0" y="0"/>
                  </a:moveTo>
                  <a:lnTo>
                    <a:pt x="46272" y="0"/>
                  </a:lnTo>
                  <a:lnTo>
                    <a:pt x="46272" y="380749"/>
                  </a:lnTo>
                  <a:lnTo>
                    <a:pt x="0" y="380749"/>
                  </a:lnTo>
                  <a:close/>
                </a:path>
              </a:pathLst>
            </a:custGeom>
            <a:gradFill rotWithShape="true">
              <a:gsLst>
                <a:gs pos="0">
                  <a:srgbClr val="6E009B">
                    <a:alpha val="100000"/>
                  </a:srgbClr>
                </a:gs>
                <a:gs pos="100000">
                  <a:srgbClr val="EB00FF">
                    <a:alpha val="100000"/>
                  </a:srgbClr>
                </a:gs>
              </a:gsLst>
              <a:lin ang="2700000"/>
            </a:gradFill>
          </p:spPr>
        </p:sp>
        <p:sp>
          <p:nvSpPr>
            <p:cNvPr name="TextBox 5" id="5"/>
            <p:cNvSpPr txBox="true"/>
            <p:nvPr/>
          </p:nvSpPr>
          <p:spPr>
            <a:xfrm>
              <a:off x="0" y="-38100"/>
              <a:ext cx="46272" cy="418849"/>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2083259" y="4152911"/>
            <a:ext cx="3101183" cy="3101183"/>
            <a:chOff x="0" y="0"/>
            <a:chExt cx="4134911" cy="4134911"/>
          </a:xfrm>
        </p:grpSpPr>
        <p:pic>
          <p:nvPicPr>
            <p:cNvPr name="Picture 7" id="7"/>
            <p:cNvPicPr>
              <a:picLocks noChangeAspect="true"/>
            </p:cNvPicPr>
            <p:nvPr/>
          </p:nvPicPr>
          <p:blipFill>
            <a:blip r:embed="rId3"/>
            <a:srcRect l="0" t="0" r="0" b="0"/>
            <a:stretch>
              <a:fillRect/>
            </a:stretch>
          </p:blipFill>
          <p:spPr>
            <a:xfrm flipH="false" flipV="false">
              <a:off x="0" y="0"/>
              <a:ext cx="4134911" cy="4134911"/>
            </a:xfrm>
            <a:prstGeom prst="rect">
              <a:avLst/>
            </a:prstGeom>
          </p:spPr>
        </p:pic>
      </p:grpSp>
      <p:grpSp>
        <p:nvGrpSpPr>
          <p:cNvPr name="Group 8" id="8"/>
          <p:cNvGrpSpPr/>
          <p:nvPr/>
        </p:nvGrpSpPr>
        <p:grpSpPr>
          <a:xfrm rot="0">
            <a:off x="2083259" y="7525263"/>
            <a:ext cx="3101183" cy="685718"/>
            <a:chOff x="0" y="0"/>
            <a:chExt cx="588799" cy="130192"/>
          </a:xfrm>
        </p:grpSpPr>
        <p:sp>
          <p:nvSpPr>
            <p:cNvPr name="Freeform 9" id="9"/>
            <p:cNvSpPr/>
            <p:nvPr/>
          </p:nvSpPr>
          <p:spPr>
            <a:xfrm flipH="false" flipV="false" rot="0">
              <a:off x="0" y="0"/>
              <a:ext cx="588799" cy="130192"/>
            </a:xfrm>
            <a:custGeom>
              <a:avLst/>
              <a:gdLst/>
              <a:ahLst/>
              <a:cxnLst/>
              <a:rect r="r" b="b" t="t" l="l"/>
              <a:pathLst>
                <a:path h="130192" w="588799">
                  <a:moveTo>
                    <a:pt x="0" y="0"/>
                  </a:moveTo>
                  <a:lnTo>
                    <a:pt x="588799" y="0"/>
                  </a:lnTo>
                  <a:lnTo>
                    <a:pt x="588799" y="130192"/>
                  </a:lnTo>
                  <a:lnTo>
                    <a:pt x="0" y="130192"/>
                  </a:lnTo>
                  <a:close/>
                </a:path>
              </a:pathLst>
            </a:custGeom>
            <a:gradFill rotWithShape="true">
              <a:gsLst>
                <a:gs pos="0">
                  <a:srgbClr val="6E009B">
                    <a:alpha val="100000"/>
                  </a:srgbClr>
                </a:gs>
                <a:gs pos="100000">
                  <a:srgbClr val="EB00FF">
                    <a:alpha val="100000"/>
                  </a:srgbClr>
                </a:gs>
              </a:gsLst>
              <a:lin ang="2700000"/>
            </a:gradFill>
          </p:spPr>
        </p:sp>
        <p:sp>
          <p:nvSpPr>
            <p:cNvPr name="TextBox 10" id="10"/>
            <p:cNvSpPr txBox="true"/>
            <p:nvPr/>
          </p:nvSpPr>
          <p:spPr>
            <a:xfrm>
              <a:off x="0" y="-38100"/>
              <a:ext cx="588799" cy="16829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5756692" y="4152911"/>
            <a:ext cx="3101183" cy="3101183"/>
            <a:chOff x="0" y="0"/>
            <a:chExt cx="4134911" cy="4134911"/>
          </a:xfrm>
        </p:grpSpPr>
        <p:pic>
          <p:nvPicPr>
            <p:cNvPr name="Picture 12" id="12"/>
            <p:cNvPicPr>
              <a:picLocks noChangeAspect="true"/>
            </p:cNvPicPr>
            <p:nvPr/>
          </p:nvPicPr>
          <p:blipFill>
            <a:blip r:embed="rId4"/>
            <a:srcRect l="0" t="0" r="0" b="0"/>
            <a:stretch>
              <a:fillRect/>
            </a:stretch>
          </p:blipFill>
          <p:spPr>
            <a:xfrm flipH="false" flipV="false">
              <a:off x="0" y="0"/>
              <a:ext cx="4134911" cy="4134911"/>
            </a:xfrm>
            <a:prstGeom prst="rect">
              <a:avLst/>
            </a:prstGeom>
          </p:spPr>
        </p:pic>
      </p:grpSp>
      <p:grpSp>
        <p:nvGrpSpPr>
          <p:cNvPr name="Group 13" id="13"/>
          <p:cNvGrpSpPr/>
          <p:nvPr/>
        </p:nvGrpSpPr>
        <p:grpSpPr>
          <a:xfrm rot="0">
            <a:off x="5756692" y="7525263"/>
            <a:ext cx="3101183" cy="685718"/>
            <a:chOff x="0" y="0"/>
            <a:chExt cx="588799" cy="130192"/>
          </a:xfrm>
        </p:grpSpPr>
        <p:sp>
          <p:nvSpPr>
            <p:cNvPr name="Freeform 14" id="14"/>
            <p:cNvSpPr/>
            <p:nvPr/>
          </p:nvSpPr>
          <p:spPr>
            <a:xfrm flipH="false" flipV="false" rot="0">
              <a:off x="0" y="0"/>
              <a:ext cx="588799" cy="130192"/>
            </a:xfrm>
            <a:custGeom>
              <a:avLst/>
              <a:gdLst/>
              <a:ahLst/>
              <a:cxnLst/>
              <a:rect r="r" b="b" t="t" l="l"/>
              <a:pathLst>
                <a:path h="130192" w="588799">
                  <a:moveTo>
                    <a:pt x="0" y="0"/>
                  </a:moveTo>
                  <a:lnTo>
                    <a:pt x="588799" y="0"/>
                  </a:lnTo>
                  <a:lnTo>
                    <a:pt x="588799" y="130192"/>
                  </a:lnTo>
                  <a:lnTo>
                    <a:pt x="0" y="130192"/>
                  </a:lnTo>
                  <a:close/>
                </a:path>
              </a:pathLst>
            </a:custGeom>
            <a:gradFill rotWithShape="true">
              <a:gsLst>
                <a:gs pos="0">
                  <a:srgbClr val="6E009B">
                    <a:alpha val="100000"/>
                  </a:srgbClr>
                </a:gs>
                <a:gs pos="100000">
                  <a:srgbClr val="EB00FF">
                    <a:alpha val="100000"/>
                  </a:srgbClr>
                </a:gs>
              </a:gsLst>
              <a:lin ang="2700000"/>
            </a:gradFill>
          </p:spPr>
        </p:sp>
        <p:sp>
          <p:nvSpPr>
            <p:cNvPr name="TextBox 15" id="15"/>
            <p:cNvSpPr txBox="true"/>
            <p:nvPr/>
          </p:nvSpPr>
          <p:spPr>
            <a:xfrm>
              <a:off x="0" y="-38100"/>
              <a:ext cx="588799" cy="168292"/>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9430125" y="4152911"/>
            <a:ext cx="3101183" cy="3101183"/>
            <a:chOff x="0" y="0"/>
            <a:chExt cx="4134911" cy="4134911"/>
          </a:xfrm>
        </p:grpSpPr>
        <p:pic>
          <p:nvPicPr>
            <p:cNvPr name="Picture 17" id="17"/>
            <p:cNvPicPr>
              <a:picLocks noChangeAspect="true"/>
            </p:cNvPicPr>
            <p:nvPr/>
          </p:nvPicPr>
          <p:blipFill>
            <a:blip r:embed="rId5"/>
            <a:srcRect l="0" t="0" r="0" b="0"/>
            <a:stretch>
              <a:fillRect/>
            </a:stretch>
          </p:blipFill>
          <p:spPr>
            <a:xfrm flipH="false" flipV="false">
              <a:off x="0" y="0"/>
              <a:ext cx="4134911" cy="4134911"/>
            </a:xfrm>
            <a:prstGeom prst="rect">
              <a:avLst/>
            </a:prstGeom>
          </p:spPr>
        </p:pic>
      </p:grpSp>
      <p:grpSp>
        <p:nvGrpSpPr>
          <p:cNvPr name="Group 18" id="18"/>
          <p:cNvGrpSpPr/>
          <p:nvPr/>
        </p:nvGrpSpPr>
        <p:grpSpPr>
          <a:xfrm rot="0">
            <a:off x="9430125" y="7525263"/>
            <a:ext cx="3101183" cy="685718"/>
            <a:chOff x="0" y="0"/>
            <a:chExt cx="588799" cy="130192"/>
          </a:xfrm>
        </p:grpSpPr>
        <p:sp>
          <p:nvSpPr>
            <p:cNvPr name="Freeform 19" id="19"/>
            <p:cNvSpPr/>
            <p:nvPr/>
          </p:nvSpPr>
          <p:spPr>
            <a:xfrm flipH="false" flipV="false" rot="0">
              <a:off x="0" y="0"/>
              <a:ext cx="588799" cy="130192"/>
            </a:xfrm>
            <a:custGeom>
              <a:avLst/>
              <a:gdLst/>
              <a:ahLst/>
              <a:cxnLst/>
              <a:rect r="r" b="b" t="t" l="l"/>
              <a:pathLst>
                <a:path h="130192" w="588799">
                  <a:moveTo>
                    <a:pt x="0" y="0"/>
                  </a:moveTo>
                  <a:lnTo>
                    <a:pt x="588799" y="0"/>
                  </a:lnTo>
                  <a:lnTo>
                    <a:pt x="588799" y="130192"/>
                  </a:lnTo>
                  <a:lnTo>
                    <a:pt x="0" y="130192"/>
                  </a:lnTo>
                  <a:close/>
                </a:path>
              </a:pathLst>
            </a:custGeom>
            <a:gradFill rotWithShape="true">
              <a:gsLst>
                <a:gs pos="0">
                  <a:srgbClr val="6E009B">
                    <a:alpha val="100000"/>
                  </a:srgbClr>
                </a:gs>
                <a:gs pos="100000">
                  <a:srgbClr val="EB00FF">
                    <a:alpha val="100000"/>
                  </a:srgbClr>
                </a:gs>
              </a:gsLst>
              <a:lin ang="2700000"/>
            </a:gradFill>
          </p:spPr>
        </p:sp>
        <p:sp>
          <p:nvSpPr>
            <p:cNvPr name="TextBox 20" id="20"/>
            <p:cNvSpPr txBox="true"/>
            <p:nvPr/>
          </p:nvSpPr>
          <p:spPr>
            <a:xfrm>
              <a:off x="0" y="-38100"/>
              <a:ext cx="588799" cy="168292"/>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3103558" y="4152911"/>
            <a:ext cx="3101183" cy="3101183"/>
            <a:chOff x="0" y="0"/>
            <a:chExt cx="4134911" cy="4134911"/>
          </a:xfrm>
        </p:grpSpPr>
        <p:pic>
          <p:nvPicPr>
            <p:cNvPr name="Picture 22" id="22"/>
            <p:cNvPicPr>
              <a:picLocks noChangeAspect="true"/>
            </p:cNvPicPr>
            <p:nvPr/>
          </p:nvPicPr>
          <p:blipFill>
            <a:blip r:embed="rId6"/>
            <a:srcRect l="0" t="0" r="0" b="0"/>
            <a:stretch>
              <a:fillRect/>
            </a:stretch>
          </p:blipFill>
          <p:spPr>
            <a:xfrm flipH="false" flipV="false">
              <a:off x="0" y="0"/>
              <a:ext cx="4134911" cy="4134911"/>
            </a:xfrm>
            <a:prstGeom prst="rect">
              <a:avLst/>
            </a:prstGeom>
          </p:spPr>
        </p:pic>
      </p:grpSp>
      <p:grpSp>
        <p:nvGrpSpPr>
          <p:cNvPr name="Group 23" id="23"/>
          <p:cNvGrpSpPr/>
          <p:nvPr/>
        </p:nvGrpSpPr>
        <p:grpSpPr>
          <a:xfrm rot="0">
            <a:off x="13103558" y="7525263"/>
            <a:ext cx="3101183" cy="685718"/>
            <a:chOff x="0" y="0"/>
            <a:chExt cx="588799" cy="130192"/>
          </a:xfrm>
        </p:grpSpPr>
        <p:sp>
          <p:nvSpPr>
            <p:cNvPr name="Freeform 24" id="24"/>
            <p:cNvSpPr/>
            <p:nvPr/>
          </p:nvSpPr>
          <p:spPr>
            <a:xfrm flipH="false" flipV="false" rot="0">
              <a:off x="0" y="0"/>
              <a:ext cx="588799" cy="130192"/>
            </a:xfrm>
            <a:custGeom>
              <a:avLst/>
              <a:gdLst/>
              <a:ahLst/>
              <a:cxnLst/>
              <a:rect r="r" b="b" t="t" l="l"/>
              <a:pathLst>
                <a:path h="130192" w="588799">
                  <a:moveTo>
                    <a:pt x="0" y="0"/>
                  </a:moveTo>
                  <a:lnTo>
                    <a:pt x="588799" y="0"/>
                  </a:lnTo>
                  <a:lnTo>
                    <a:pt x="588799" y="130192"/>
                  </a:lnTo>
                  <a:lnTo>
                    <a:pt x="0" y="130192"/>
                  </a:lnTo>
                  <a:close/>
                </a:path>
              </a:pathLst>
            </a:custGeom>
            <a:gradFill rotWithShape="true">
              <a:gsLst>
                <a:gs pos="0">
                  <a:srgbClr val="6E009B">
                    <a:alpha val="100000"/>
                  </a:srgbClr>
                </a:gs>
                <a:gs pos="100000">
                  <a:srgbClr val="EB00FF">
                    <a:alpha val="100000"/>
                  </a:srgbClr>
                </a:gs>
              </a:gsLst>
              <a:lin ang="2700000"/>
            </a:gradFill>
          </p:spPr>
        </p:sp>
        <p:sp>
          <p:nvSpPr>
            <p:cNvPr name="TextBox 25" id="25"/>
            <p:cNvSpPr txBox="true"/>
            <p:nvPr/>
          </p:nvSpPr>
          <p:spPr>
            <a:xfrm>
              <a:off x="0" y="-38100"/>
              <a:ext cx="588799" cy="168292"/>
            </a:xfrm>
            <a:prstGeom prst="rect">
              <a:avLst/>
            </a:prstGeom>
          </p:spPr>
          <p:txBody>
            <a:bodyPr anchor="ctr" rtlCol="false" tIns="50800" lIns="50800" bIns="50800" rIns="50800"/>
            <a:lstStyle/>
            <a:p>
              <a:pPr algn="ctr">
                <a:lnSpc>
                  <a:spcPts val="2659"/>
                </a:lnSpc>
              </a:pPr>
            </a:p>
          </p:txBody>
        </p:sp>
      </p:grpSp>
      <p:sp>
        <p:nvSpPr>
          <p:cNvPr name="Freeform 26" id="26"/>
          <p:cNvSpPr/>
          <p:nvPr/>
        </p:nvSpPr>
        <p:spPr>
          <a:xfrm flipH="false" flipV="false" rot="-5400000">
            <a:off x="9023596" y="2007520"/>
            <a:ext cx="240808" cy="2470689"/>
          </a:xfrm>
          <a:custGeom>
            <a:avLst/>
            <a:gdLst/>
            <a:ahLst/>
            <a:cxnLst/>
            <a:rect r="r" b="b" t="t" l="l"/>
            <a:pathLst>
              <a:path h="2470689" w="240808">
                <a:moveTo>
                  <a:pt x="0" y="0"/>
                </a:moveTo>
                <a:lnTo>
                  <a:pt x="240808" y="0"/>
                </a:lnTo>
                <a:lnTo>
                  <a:pt x="240808" y="2470690"/>
                </a:lnTo>
                <a:lnTo>
                  <a:pt x="0" y="24706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7" id="27"/>
          <p:cNvGrpSpPr/>
          <p:nvPr/>
        </p:nvGrpSpPr>
        <p:grpSpPr>
          <a:xfrm rot="0">
            <a:off x="470807" y="66675"/>
            <a:ext cx="17219675" cy="1045086"/>
            <a:chOff x="0" y="0"/>
            <a:chExt cx="22959566" cy="1393449"/>
          </a:xfrm>
        </p:grpSpPr>
        <p:grpSp>
          <p:nvGrpSpPr>
            <p:cNvPr name="Group 28" id="28"/>
            <p:cNvGrpSpPr/>
            <p:nvPr/>
          </p:nvGrpSpPr>
          <p:grpSpPr>
            <a:xfrm rot="0">
              <a:off x="22429744" y="465285"/>
              <a:ext cx="529822" cy="38662"/>
              <a:chOff x="0" y="0"/>
              <a:chExt cx="128243" cy="9358"/>
            </a:xfrm>
          </p:grpSpPr>
          <p:sp>
            <p:nvSpPr>
              <p:cNvPr name="Freeform 29" id="29"/>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E009B">
                      <a:alpha val="100000"/>
                    </a:srgbClr>
                  </a:gs>
                  <a:gs pos="100000">
                    <a:srgbClr val="EB00FF">
                      <a:alpha val="100000"/>
                    </a:srgbClr>
                  </a:gs>
                </a:gsLst>
                <a:lin ang="0"/>
              </a:gradFill>
            </p:spPr>
          </p:sp>
          <p:sp>
            <p:nvSpPr>
              <p:cNvPr name="TextBox 30" id="30"/>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31" id="31"/>
            <p:cNvGrpSpPr/>
            <p:nvPr/>
          </p:nvGrpSpPr>
          <p:grpSpPr>
            <a:xfrm rot="0">
              <a:off x="22429744" y="588089"/>
              <a:ext cx="529822" cy="38662"/>
              <a:chOff x="0" y="0"/>
              <a:chExt cx="128243" cy="9358"/>
            </a:xfrm>
          </p:grpSpPr>
          <p:sp>
            <p:nvSpPr>
              <p:cNvPr name="Freeform 32" id="32"/>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E009B">
                      <a:alpha val="100000"/>
                    </a:srgbClr>
                  </a:gs>
                  <a:gs pos="100000">
                    <a:srgbClr val="EB00FF">
                      <a:alpha val="100000"/>
                    </a:srgbClr>
                  </a:gs>
                </a:gsLst>
                <a:lin ang="0"/>
              </a:gradFill>
            </p:spPr>
          </p:sp>
          <p:sp>
            <p:nvSpPr>
              <p:cNvPr name="TextBox 33" id="33"/>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34" id="34">
              <a:hlinkClick r:id="rId11" tooltip="https://www.daiict.ac.in"/>
            </p:cNvPr>
            <p:cNvSpPr/>
            <p:nvPr/>
          </p:nvSpPr>
          <p:spPr>
            <a:xfrm flipH="false" flipV="false" rot="0">
              <a:off x="270162" y="350032"/>
              <a:ext cx="365903" cy="346693"/>
            </a:xfrm>
            <a:custGeom>
              <a:avLst/>
              <a:gdLst/>
              <a:ahLst/>
              <a:cxnLst/>
              <a:rect r="r" b="b" t="t" l="l"/>
              <a:pathLst>
                <a:path h="346693" w="365903">
                  <a:moveTo>
                    <a:pt x="0" y="0"/>
                  </a:moveTo>
                  <a:lnTo>
                    <a:pt x="365903" y="0"/>
                  </a:lnTo>
                  <a:lnTo>
                    <a:pt x="365903" y="346692"/>
                  </a:lnTo>
                  <a:lnTo>
                    <a:pt x="0" y="3466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5" id="35"/>
            <p:cNvSpPr/>
            <p:nvPr/>
          </p:nvSpPr>
          <p:spPr>
            <a:xfrm flipH="false" flipV="false" rot="0">
              <a:off x="0" y="0"/>
              <a:ext cx="1487713" cy="1393449"/>
            </a:xfrm>
            <a:custGeom>
              <a:avLst/>
              <a:gdLst/>
              <a:ahLst/>
              <a:cxnLst/>
              <a:rect r="r" b="b" t="t" l="l"/>
              <a:pathLst>
                <a:path h="1393449" w="1487713">
                  <a:moveTo>
                    <a:pt x="0" y="0"/>
                  </a:moveTo>
                  <a:lnTo>
                    <a:pt x="1487713" y="0"/>
                  </a:lnTo>
                  <a:lnTo>
                    <a:pt x="1487713" y="1393449"/>
                  </a:lnTo>
                  <a:lnTo>
                    <a:pt x="0" y="1393449"/>
                  </a:lnTo>
                  <a:lnTo>
                    <a:pt x="0" y="0"/>
                  </a:lnTo>
                  <a:close/>
                </a:path>
              </a:pathLst>
            </a:custGeom>
            <a:blipFill>
              <a:blip r:embed="rId12"/>
              <a:stretch>
                <a:fillRect l="-77989" t="0" r="-77989" b="-53045"/>
              </a:stretch>
            </a:blipFill>
          </p:spPr>
        </p:sp>
        <p:sp>
          <p:nvSpPr>
            <p:cNvPr name="TextBox 36" id="36"/>
            <p:cNvSpPr txBox="true"/>
            <p:nvPr/>
          </p:nvSpPr>
          <p:spPr>
            <a:xfrm rot="0">
              <a:off x="20626713" y="407687"/>
              <a:ext cx="1304614" cy="257810"/>
            </a:xfrm>
            <a:prstGeom prst="rect">
              <a:avLst/>
            </a:prstGeom>
          </p:spPr>
          <p:txBody>
            <a:bodyPr anchor="t" rtlCol="false" tIns="0" lIns="0" bIns="0" rIns="0">
              <a:spAutoFit/>
            </a:bodyPr>
            <a:lstStyle/>
            <a:p>
              <a:pPr algn="l">
                <a:lnSpc>
                  <a:spcPts val="1680"/>
                </a:lnSpc>
                <a:spcBef>
                  <a:spcPct val="0"/>
                </a:spcBef>
              </a:pPr>
              <a:r>
                <a:rPr lang="en-US" sz="1200" u="sng">
                  <a:solidFill>
                    <a:srgbClr val="FFFFFF"/>
                  </a:solidFill>
                  <a:latin typeface="Open Sans"/>
                  <a:ea typeface="Open Sans"/>
                  <a:cs typeface="Open Sans"/>
                  <a:sym typeface="Open Sans"/>
                  <a:hlinkClick r:id="rId13" tooltip="https://wa.me/919016171390"/>
                </a:rPr>
                <a:t>Contact</a:t>
              </a:r>
            </a:p>
          </p:txBody>
        </p:sp>
        <p:sp>
          <p:nvSpPr>
            <p:cNvPr name="TextBox 37" id="37"/>
            <p:cNvSpPr txBox="true"/>
            <p:nvPr/>
          </p:nvSpPr>
          <p:spPr>
            <a:xfrm rot="0">
              <a:off x="18552318" y="407687"/>
              <a:ext cx="1413996" cy="257810"/>
            </a:xfrm>
            <a:prstGeom prst="rect">
              <a:avLst/>
            </a:prstGeom>
          </p:spPr>
          <p:txBody>
            <a:bodyPr anchor="t" rtlCol="false" tIns="0" lIns="0" bIns="0" rIns="0">
              <a:spAutoFit/>
            </a:bodyPr>
            <a:lstStyle/>
            <a:p>
              <a:pPr algn="l">
                <a:lnSpc>
                  <a:spcPts val="1680"/>
                </a:lnSpc>
                <a:spcBef>
                  <a:spcPct val="0"/>
                </a:spcBef>
              </a:pPr>
              <a:r>
                <a:rPr lang="en-US" sz="1200" u="sng">
                  <a:solidFill>
                    <a:srgbClr val="FFFFFF"/>
                  </a:solidFill>
                  <a:latin typeface="Open Sans"/>
                  <a:ea typeface="Open Sans"/>
                  <a:cs typeface="Open Sans"/>
                  <a:sym typeface="Open Sans"/>
                  <a:hlinkClick r:id="rId14" tooltip="https://ih1.redbubble.net/image.5079300660.0551/raf,360x360,075,t,fafafa:ca443f4786.jpg"/>
                </a:rPr>
                <a:t>About Us</a:t>
              </a:r>
            </a:p>
          </p:txBody>
        </p:sp>
        <p:sp>
          <p:nvSpPr>
            <p:cNvPr name="TextBox 38" id="38"/>
            <p:cNvSpPr txBox="true"/>
            <p:nvPr/>
          </p:nvSpPr>
          <p:spPr>
            <a:xfrm rot="0">
              <a:off x="16812238" y="407687"/>
              <a:ext cx="1079680" cy="257810"/>
            </a:xfrm>
            <a:prstGeom prst="rect">
              <a:avLst/>
            </a:prstGeom>
          </p:spPr>
          <p:txBody>
            <a:bodyPr anchor="t" rtlCol="false" tIns="0" lIns="0" bIns="0" rIns="0">
              <a:spAutoFit/>
            </a:bodyPr>
            <a:lstStyle/>
            <a:p>
              <a:pPr algn="l">
                <a:lnSpc>
                  <a:spcPts val="1680"/>
                </a:lnSpc>
                <a:spcBef>
                  <a:spcPct val="0"/>
                </a:spcBef>
              </a:pPr>
              <a:r>
                <a:rPr lang="en-US" sz="1200" u="sng">
                  <a:solidFill>
                    <a:srgbClr val="FFFFFF"/>
                  </a:solidFill>
                  <a:latin typeface="Open Sans"/>
                  <a:ea typeface="Open Sans"/>
                  <a:cs typeface="Open Sans"/>
                  <a:sym typeface="Open Sans"/>
                  <a:hlinkClick r:id="rId15" tooltip="https://www.daiict.ac.in"/>
                </a:rPr>
                <a:t>Home</a:t>
              </a:r>
            </a:p>
          </p:txBody>
        </p:sp>
      </p:grpSp>
      <p:sp>
        <p:nvSpPr>
          <p:cNvPr name="TextBox 39" id="39"/>
          <p:cNvSpPr txBox="true"/>
          <p:nvPr/>
        </p:nvSpPr>
        <p:spPr>
          <a:xfrm rot="0">
            <a:off x="2169677" y="7725396"/>
            <a:ext cx="2928346" cy="246090"/>
          </a:xfrm>
          <a:prstGeom prst="rect">
            <a:avLst/>
          </a:prstGeom>
        </p:spPr>
        <p:txBody>
          <a:bodyPr anchor="t" rtlCol="false" tIns="0" lIns="0" bIns="0" rIns="0">
            <a:spAutoFit/>
          </a:bodyPr>
          <a:lstStyle/>
          <a:p>
            <a:pPr algn="ctr">
              <a:lnSpc>
                <a:spcPts val="2098"/>
              </a:lnSpc>
              <a:spcBef>
                <a:spcPct val="0"/>
              </a:spcBef>
            </a:pPr>
            <a:r>
              <a:rPr lang="en-US" sz="1498">
                <a:solidFill>
                  <a:srgbClr val="FFFFFF"/>
                </a:solidFill>
                <a:latin typeface="Open Sans Bold"/>
                <a:ea typeface="Open Sans Bold"/>
                <a:cs typeface="Open Sans Bold"/>
                <a:sym typeface="Open Sans Bold"/>
              </a:rPr>
              <a:t>Parva Raval</a:t>
            </a:r>
          </a:p>
        </p:txBody>
      </p:sp>
      <p:sp>
        <p:nvSpPr>
          <p:cNvPr name="TextBox 40" id="40"/>
          <p:cNvSpPr txBox="true"/>
          <p:nvPr/>
        </p:nvSpPr>
        <p:spPr>
          <a:xfrm rot="0">
            <a:off x="5843110" y="7725396"/>
            <a:ext cx="2928346" cy="246090"/>
          </a:xfrm>
          <a:prstGeom prst="rect">
            <a:avLst/>
          </a:prstGeom>
        </p:spPr>
        <p:txBody>
          <a:bodyPr anchor="t" rtlCol="false" tIns="0" lIns="0" bIns="0" rIns="0">
            <a:spAutoFit/>
          </a:bodyPr>
          <a:lstStyle/>
          <a:p>
            <a:pPr algn="ctr">
              <a:lnSpc>
                <a:spcPts val="2098"/>
              </a:lnSpc>
              <a:spcBef>
                <a:spcPct val="0"/>
              </a:spcBef>
            </a:pPr>
            <a:r>
              <a:rPr lang="en-US" sz="1498">
                <a:solidFill>
                  <a:srgbClr val="FFFFFF"/>
                </a:solidFill>
                <a:latin typeface="Open Sans Bold"/>
                <a:ea typeface="Open Sans Bold"/>
                <a:cs typeface="Open Sans Bold"/>
                <a:sym typeface="Open Sans Bold"/>
              </a:rPr>
              <a:t>Diyen Pambhar</a:t>
            </a:r>
          </a:p>
        </p:txBody>
      </p:sp>
      <p:sp>
        <p:nvSpPr>
          <p:cNvPr name="TextBox 41" id="41"/>
          <p:cNvSpPr txBox="true"/>
          <p:nvPr/>
        </p:nvSpPr>
        <p:spPr>
          <a:xfrm rot="0">
            <a:off x="9516543" y="7725396"/>
            <a:ext cx="2928346" cy="246090"/>
          </a:xfrm>
          <a:prstGeom prst="rect">
            <a:avLst/>
          </a:prstGeom>
        </p:spPr>
        <p:txBody>
          <a:bodyPr anchor="t" rtlCol="false" tIns="0" lIns="0" bIns="0" rIns="0">
            <a:spAutoFit/>
          </a:bodyPr>
          <a:lstStyle/>
          <a:p>
            <a:pPr algn="ctr">
              <a:lnSpc>
                <a:spcPts val="2098"/>
              </a:lnSpc>
              <a:spcBef>
                <a:spcPct val="0"/>
              </a:spcBef>
            </a:pPr>
            <a:r>
              <a:rPr lang="en-US" sz="1498">
                <a:solidFill>
                  <a:srgbClr val="FFFFFF"/>
                </a:solidFill>
                <a:latin typeface="Open Sans Bold"/>
                <a:ea typeface="Open Sans Bold"/>
                <a:cs typeface="Open Sans Bold"/>
                <a:sym typeface="Open Sans Bold"/>
              </a:rPr>
              <a:t>Daksh Ubhadia</a:t>
            </a:r>
          </a:p>
        </p:txBody>
      </p:sp>
      <p:sp>
        <p:nvSpPr>
          <p:cNvPr name="TextBox 42" id="42"/>
          <p:cNvSpPr txBox="true"/>
          <p:nvPr/>
        </p:nvSpPr>
        <p:spPr>
          <a:xfrm rot="0">
            <a:off x="13189976" y="7725396"/>
            <a:ext cx="2928346" cy="246090"/>
          </a:xfrm>
          <a:prstGeom prst="rect">
            <a:avLst/>
          </a:prstGeom>
        </p:spPr>
        <p:txBody>
          <a:bodyPr anchor="t" rtlCol="false" tIns="0" lIns="0" bIns="0" rIns="0">
            <a:spAutoFit/>
          </a:bodyPr>
          <a:lstStyle/>
          <a:p>
            <a:pPr algn="ctr">
              <a:lnSpc>
                <a:spcPts val="2098"/>
              </a:lnSpc>
              <a:spcBef>
                <a:spcPct val="0"/>
              </a:spcBef>
            </a:pPr>
            <a:r>
              <a:rPr lang="en-US" sz="1498">
                <a:solidFill>
                  <a:srgbClr val="FFFFFF"/>
                </a:solidFill>
                <a:latin typeface="Open Sans Bold"/>
                <a:ea typeface="Open Sans Bold"/>
                <a:cs typeface="Open Sans Bold"/>
                <a:sym typeface="Open Sans Bold"/>
              </a:rPr>
              <a:t>Pranav Mandani</a:t>
            </a:r>
          </a:p>
        </p:txBody>
      </p:sp>
      <p:sp>
        <p:nvSpPr>
          <p:cNvPr name="TextBox 43" id="43"/>
          <p:cNvSpPr txBox="true"/>
          <p:nvPr/>
        </p:nvSpPr>
        <p:spPr>
          <a:xfrm rot="0">
            <a:off x="4651882" y="1853807"/>
            <a:ext cx="8984236" cy="1004505"/>
          </a:xfrm>
          <a:prstGeom prst="rect">
            <a:avLst/>
          </a:prstGeom>
        </p:spPr>
        <p:txBody>
          <a:bodyPr anchor="t" rtlCol="false" tIns="0" lIns="0" bIns="0" rIns="0">
            <a:spAutoFit/>
          </a:bodyPr>
          <a:lstStyle/>
          <a:p>
            <a:pPr algn="ctr">
              <a:lnSpc>
                <a:spcPts val="8158"/>
              </a:lnSpc>
              <a:spcBef>
                <a:spcPct val="0"/>
              </a:spcBef>
            </a:pPr>
            <a:r>
              <a:rPr lang="en-US" sz="5827">
                <a:solidFill>
                  <a:srgbClr val="FFFFFF"/>
                </a:solidFill>
                <a:latin typeface="Bicubik"/>
                <a:ea typeface="Bicubik"/>
                <a:cs typeface="Bicubik"/>
                <a:sym typeface="Bicubik"/>
              </a:rPr>
              <a:t>MEET OUR TEAM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03" r="0" b="-1703"/>
            </a:stretch>
          </a:blipFill>
        </p:spPr>
      </p:sp>
      <p:sp>
        <p:nvSpPr>
          <p:cNvPr name="Freeform 3" id="3"/>
          <p:cNvSpPr/>
          <p:nvPr/>
        </p:nvSpPr>
        <p:spPr>
          <a:xfrm flipH="false" flipV="false" rot="-5400000">
            <a:off x="8912009" y="4326276"/>
            <a:ext cx="463982" cy="4760457"/>
          </a:xfrm>
          <a:custGeom>
            <a:avLst/>
            <a:gdLst/>
            <a:ahLst/>
            <a:cxnLst/>
            <a:rect r="r" b="b" t="t" l="l"/>
            <a:pathLst>
              <a:path h="4760457" w="463982">
                <a:moveTo>
                  <a:pt x="0" y="0"/>
                </a:moveTo>
                <a:lnTo>
                  <a:pt x="463982" y="0"/>
                </a:lnTo>
                <a:lnTo>
                  <a:pt x="463982" y="4760458"/>
                </a:lnTo>
                <a:lnTo>
                  <a:pt x="0" y="47604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857927" y="3691183"/>
            <a:ext cx="14572145" cy="2599765"/>
          </a:xfrm>
          <a:prstGeom prst="rect">
            <a:avLst/>
          </a:prstGeom>
        </p:spPr>
        <p:txBody>
          <a:bodyPr anchor="t" rtlCol="false" tIns="0" lIns="0" bIns="0" rIns="0">
            <a:spAutoFit/>
          </a:bodyPr>
          <a:lstStyle/>
          <a:p>
            <a:pPr algn="ctr">
              <a:lnSpc>
                <a:spcPts val="21011"/>
              </a:lnSpc>
              <a:spcBef>
                <a:spcPct val="0"/>
              </a:spcBef>
            </a:pPr>
            <a:r>
              <a:rPr lang="en-US" sz="15008">
                <a:solidFill>
                  <a:srgbClr val="FFFFFF"/>
                </a:solidFill>
                <a:latin typeface="Bicubik"/>
                <a:ea typeface="Bicubik"/>
                <a:cs typeface="Bicubik"/>
                <a:sym typeface="Bicubik"/>
              </a:rPr>
              <a:t>THANK YOU</a:t>
            </a:r>
          </a:p>
        </p:txBody>
      </p:sp>
      <p:grpSp>
        <p:nvGrpSpPr>
          <p:cNvPr name="Group 5" id="5"/>
          <p:cNvGrpSpPr/>
          <p:nvPr/>
        </p:nvGrpSpPr>
        <p:grpSpPr>
          <a:xfrm rot="0">
            <a:off x="18144623" y="8078534"/>
            <a:ext cx="143377" cy="1179766"/>
            <a:chOff x="0" y="0"/>
            <a:chExt cx="46272" cy="380749"/>
          </a:xfrm>
        </p:grpSpPr>
        <p:sp>
          <p:nvSpPr>
            <p:cNvPr name="Freeform 6" id="6"/>
            <p:cNvSpPr/>
            <p:nvPr/>
          </p:nvSpPr>
          <p:spPr>
            <a:xfrm flipH="false" flipV="false" rot="0">
              <a:off x="0" y="0"/>
              <a:ext cx="46272" cy="380749"/>
            </a:xfrm>
            <a:custGeom>
              <a:avLst/>
              <a:gdLst/>
              <a:ahLst/>
              <a:cxnLst/>
              <a:rect r="r" b="b" t="t" l="l"/>
              <a:pathLst>
                <a:path h="380749" w="46272">
                  <a:moveTo>
                    <a:pt x="0" y="0"/>
                  </a:moveTo>
                  <a:lnTo>
                    <a:pt x="46272" y="0"/>
                  </a:lnTo>
                  <a:lnTo>
                    <a:pt x="46272" y="380749"/>
                  </a:lnTo>
                  <a:lnTo>
                    <a:pt x="0" y="380749"/>
                  </a:lnTo>
                  <a:close/>
                </a:path>
              </a:pathLst>
            </a:custGeom>
            <a:gradFill rotWithShape="true">
              <a:gsLst>
                <a:gs pos="0">
                  <a:srgbClr val="6E009B">
                    <a:alpha val="100000"/>
                  </a:srgbClr>
                </a:gs>
                <a:gs pos="100000">
                  <a:srgbClr val="EB00FF">
                    <a:alpha val="100000"/>
                  </a:srgbClr>
                </a:gs>
              </a:gsLst>
              <a:lin ang="2700000"/>
            </a:gradFill>
          </p:spPr>
        </p:sp>
        <p:sp>
          <p:nvSpPr>
            <p:cNvPr name="TextBox 7" id="7"/>
            <p:cNvSpPr txBox="true"/>
            <p:nvPr/>
          </p:nvSpPr>
          <p:spPr>
            <a:xfrm>
              <a:off x="0" y="-38100"/>
              <a:ext cx="46272" cy="418849"/>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470807" y="216671"/>
            <a:ext cx="17219675" cy="1045086"/>
            <a:chOff x="0" y="0"/>
            <a:chExt cx="22959566" cy="1393449"/>
          </a:xfrm>
        </p:grpSpPr>
        <p:grpSp>
          <p:nvGrpSpPr>
            <p:cNvPr name="Group 9" id="9"/>
            <p:cNvGrpSpPr/>
            <p:nvPr/>
          </p:nvGrpSpPr>
          <p:grpSpPr>
            <a:xfrm rot="0">
              <a:off x="22429744" y="465285"/>
              <a:ext cx="529822" cy="38662"/>
              <a:chOff x="0" y="0"/>
              <a:chExt cx="128243" cy="9358"/>
            </a:xfrm>
          </p:grpSpPr>
          <p:sp>
            <p:nvSpPr>
              <p:cNvPr name="Freeform 10" id="10"/>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E009B">
                      <a:alpha val="100000"/>
                    </a:srgbClr>
                  </a:gs>
                  <a:gs pos="100000">
                    <a:srgbClr val="EB00FF">
                      <a:alpha val="100000"/>
                    </a:srgbClr>
                  </a:gs>
                </a:gsLst>
                <a:lin ang="0"/>
              </a:gradFill>
            </p:spPr>
          </p:sp>
          <p:sp>
            <p:nvSpPr>
              <p:cNvPr name="TextBox 11" id="11"/>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22429744" y="588089"/>
              <a:ext cx="529822" cy="38662"/>
              <a:chOff x="0" y="0"/>
              <a:chExt cx="128243" cy="9358"/>
            </a:xfrm>
          </p:grpSpPr>
          <p:sp>
            <p:nvSpPr>
              <p:cNvPr name="Freeform 13" id="1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gradFill rotWithShape="true">
                <a:gsLst>
                  <a:gs pos="0">
                    <a:srgbClr val="6E009B">
                      <a:alpha val="100000"/>
                    </a:srgbClr>
                  </a:gs>
                  <a:gs pos="100000">
                    <a:srgbClr val="EB00FF">
                      <a:alpha val="100000"/>
                    </a:srgbClr>
                  </a:gs>
                </a:gsLst>
                <a:lin ang="0"/>
              </a:gradFill>
            </p:spPr>
          </p:sp>
          <p:sp>
            <p:nvSpPr>
              <p:cNvPr name="TextBox 14" id="1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15" id="15">
              <a:hlinkClick r:id="rId7" tooltip="https://www.daiict.ac.in"/>
            </p:cNvPr>
            <p:cNvSpPr/>
            <p:nvPr/>
          </p:nvSpPr>
          <p:spPr>
            <a:xfrm flipH="false" flipV="false" rot="0">
              <a:off x="270162" y="350032"/>
              <a:ext cx="365903" cy="346693"/>
            </a:xfrm>
            <a:custGeom>
              <a:avLst/>
              <a:gdLst/>
              <a:ahLst/>
              <a:cxnLst/>
              <a:rect r="r" b="b" t="t" l="l"/>
              <a:pathLst>
                <a:path h="346693" w="365903">
                  <a:moveTo>
                    <a:pt x="0" y="0"/>
                  </a:moveTo>
                  <a:lnTo>
                    <a:pt x="365903" y="0"/>
                  </a:lnTo>
                  <a:lnTo>
                    <a:pt x="365903" y="346692"/>
                  </a:lnTo>
                  <a:lnTo>
                    <a:pt x="0" y="3466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0" y="0"/>
              <a:ext cx="1487713" cy="1393449"/>
            </a:xfrm>
            <a:custGeom>
              <a:avLst/>
              <a:gdLst/>
              <a:ahLst/>
              <a:cxnLst/>
              <a:rect r="r" b="b" t="t" l="l"/>
              <a:pathLst>
                <a:path h="1393449" w="1487713">
                  <a:moveTo>
                    <a:pt x="0" y="0"/>
                  </a:moveTo>
                  <a:lnTo>
                    <a:pt x="1487713" y="0"/>
                  </a:lnTo>
                  <a:lnTo>
                    <a:pt x="1487713" y="1393449"/>
                  </a:lnTo>
                  <a:lnTo>
                    <a:pt x="0" y="1393449"/>
                  </a:lnTo>
                  <a:lnTo>
                    <a:pt x="0" y="0"/>
                  </a:lnTo>
                  <a:close/>
                </a:path>
              </a:pathLst>
            </a:custGeom>
            <a:blipFill>
              <a:blip r:embed="rId8"/>
              <a:stretch>
                <a:fillRect l="-77989" t="0" r="-77989" b="-53045"/>
              </a:stretch>
            </a:blipFill>
          </p:spPr>
        </p:sp>
        <p:sp>
          <p:nvSpPr>
            <p:cNvPr name="TextBox 17" id="17"/>
            <p:cNvSpPr txBox="true"/>
            <p:nvPr/>
          </p:nvSpPr>
          <p:spPr>
            <a:xfrm rot="0">
              <a:off x="20626713" y="407687"/>
              <a:ext cx="1304614" cy="257810"/>
            </a:xfrm>
            <a:prstGeom prst="rect">
              <a:avLst/>
            </a:prstGeom>
          </p:spPr>
          <p:txBody>
            <a:bodyPr anchor="t" rtlCol="false" tIns="0" lIns="0" bIns="0" rIns="0">
              <a:spAutoFit/>
            </a:bodyPr>
            <a:lstStyle/>
            <a:p>
              <a:pPr algn="l">
                <a:lnSpc>
                  <a:spcPts val="1680"/>
                </a:lnSpc>
                <a:spcBef>
                  <a:spcPct val="0"/>
                </a:spcBef>
              </a:pPr>
              <a:r>
                <a:rPr lang="en-US" sz="1200" u="sng">
                  <a:solidFill>
                    <a:srgbClr val="FFFFFF"/>
                  </a:solidFill>
                  <a:latin typeface="Open Sans"/>
                  <a:ea typeface="Open Sans"/>
                  <a:cs typeface="Open Sans"/>
                  <a:sym typeface="Open Sans"/>
                  <a:hlinkClick r:id="rId9" tooltip="https://wa.me/919016171390"/>
                </a:rPr>
                <a:t>Contact</a:t>
              </a:r>
            </a:p>
          </p:txBody>
        </p:sp>
        <p:sp>
          <p:nvSpPr>
            <p:cNvPr name="TextBox 18" id="18"/>
            <p:cNvSpPr txBox="true"/>
            <p:nvPr/>
          </p:nvSpPr>
          <p:spPr>
            <a:xfrm rot="0">
              <a:off x="18552318" y="407687"/>
              <a:ext cx="1413996" cy="257810"/>
            </a:xfrm>
            <a:prstGeom prst="rect">
              <a:avLst/>
            </a:prstGeom>
          </p:spPr>
          <p:txBody>
            <a:bodyPr anchor="t" rtlCol="false" tIns="0" lIns="0" bIns="0" rIns="0">
              <a:spAutoFit/>
            </a:bodyPr>
            <a:lstStyle/>
            <a:p>
              <a:pPr algn="l">
                <a:lnSpc>
                  <a:spcPts val="1680"/>
                </a:lnSpc>
                <a:spcBef>
                  <a:spcPct val="0"/>
                </a:spcBef>
              </a:pPr>
              <a:r>
                <a:rPr lang="en-US" sz="1200" u="sng">
                  <a:solidFill>
                    <a:srgbClr val="FFFFFF"/>
                  </a:solidFill>
                  <a:latin typeface="Open Sans"/>
                  <a:ea typeface="Open Sans"/>
                  <a:cs typeface="Open Sans"/>
                  <a:sym typeface="Open Sans"/>
                  <a:hlinkClick r:id="rId10" tooltip="https://ih1.redbubble.net/image.5079300660.0551/raf,360x360,075,t,fafafa:ca443f4786.jpg"/>
                </a:rPr>
                <a:t>About Us</a:t>
              </a:r>
            </a:p>
          </p:txBody>
        </p:sp>
        <p:sp>
          <p:nvSpPr>
            <p:cNvPr name="TextBox 19" id="19"/>
            <p:cNvSpPr txBox="true"/>
            <p:nvPr/>
          </p:nvSpPr>
          <p:spPr>
            <a:xfrm rot="0">
              <a:off x="16812238" y="407687"/>
              <a:ext cx="1079680" cy="257810"/>
            </a:xfrm>
            <a:prstGeom prst="rect">
              <a:avLst/>
            </a:prstGeom>
          </p:spPr>
          <p:txBody>
            <a:bodyPr anchor="t" rtlCol="false" tIns="0" lIns="0" bIns="0" rIns="0">
              <a:spAutoFit/>
            </a:bodyPr>
            <a:lstStyle/>
            <a:p>
              <a:pPr algn="l">
                <a:lnSpc>
                  <a:spcPts val="1680"/>
                </a:lnSpc>
                <a:spcBef>
                  <a:spcPct val="0"/>
                </a:spcBef>
              </a:pPr>
              <a:r>
                <a:rPr lang="en-US" sz="1200" u="sng">
                  <a:solidFill>
                    <a:srgbClr val="FFFFFF"/>
                  </a:solidFill>
                  <a:latin typeface="Open Sans"/>
                  <a:ea typeface="Open Sans"/>
                  <a:cs typeface="Open Sans"/>
                  <a:sym typeface="Open Sans"/>
                  <a:hlinkClick r:id="rId11" tooltip="https://www.daiict.ac.in"/>
                </a:rPr>
                <a:t>Home</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DAGNYZNwQq4</dc:identifier>
  <dcterms:modified xsi:type="dcterms:W3CDTF">2011-08-01T06:04:30Z</dcterms:modified>
  <cp:revision>1</cp:revision>
  <dc:title>Technology</dc:title>
</cp:coreProperties>
</file>